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319" r:id="rId2"/>
    <p:sldId id="268" r:id="rId3"/>
    <p:sldId id="259" r:id="rId4"/>
    <p:sldId id="260" r:id="rId5"/>
    <p:sldId id="258" r:id="rId6"/>
    <p:sldId id="328" r:id="rId7"/>
    <p:sldId id="330" r:id="rId8"/>
    <p:sldId id="329" r:id="rId9"/>
    <p:sldId id="307" r:id="rId10"/>
    <p:sldId id="302" r:id="rId11"/>
    <p:sldId id="303" r:id="rId12"/>
    <p:sldId id="304" r:id="rId13"/>
    <p:sldId id="306" r:id="rId14"/>
    <p:sldId id="261" r:id="rId15"/>
    <p:sldId id="308" r:id="rId16"/>
    <p:sldId id="309" r:id="rId17"/>
    <p:sldId id="312" r:id="rId18"/>
    <p:sldId id="311" r:id="rId19"/>
    <p:sldId id="313" r:id="rId20"/>
    <p:sldId id="314" r:id="rId21"/>
    <p:sldId id="327" r:id="rId22"/>
    <p:sldId id="315" r:id="rId23"/>
    <p:sldId id="317" r:id="rId24"/>
    <p:sldId id="321" r:id="rId25"/>
    <p:sldId id="320" r:id="rId26"/>
    <p:sldId id="323" r:id="rId27"/>
    <p:sldId id="326" r:id="rId28"/>
  </p:sldIdLst>
  <p:sldSz cx="9144000" cy="5143500" type="screen16x9"/>
  <p:notesSz cx="6858000" cy="9144000"/>
  <p:embeddedFontLst>
    <p:embeddedFont>
      <p:font typeface="Archivo Light" panose="020F0502020204030204" pitchFamily="34" charset="0"/>
      <p:regular r:id="rId30"/>
      <p:bold r:id="rId31"/>
      <p:italic r:id="rId32"/>
      <p:boldItalic r:id="rId33"/>
    </p:embeddedFont>
    <p:embeddedFont>
      <p:font typeface="Barlow" pitchFamily="2" charset="77"/>
      <p:regular r:id="rId34"/>
      <p:bold r:id="rId35"/>
      <p:italic r:id="rId36"/>
      <p:boldItalic r:id="rId37"/>
    </p:embeddedFont>
    <p:embeddedFont>
      <p:font typeface="MuktaMahee Bold" panose="020B0000000000000000" pitchFamily="34" charset="77"/>
      <p:bold r:id="rId38"/>
    </p:embeddedFont>
    <p:embeddedFont>
      <p:font typeface="MuktaMahee ExtraBold" panose="020B0000000000000000" pitchFamily="34" charset="77"/>
      <p:bold r:id="rId39"/>
    </p:embeddedFont>
    <p:embeddedFont>
      <p:font typeface="MuktaMahee Medium" panose="020B0000000000000000" pitchFamily="34" charset="77"/>
      <p:regular r:id="rId40"/>
    </p:embeddedFont>
    <p:embeddedFont>
      <p:font typeface="MuktaMahee Regular" panose="020B0000000000000000" pitchFamily="34" charset="77"/>
      <p:regular r:id="rId41"/>
    </p:embeddedFont>
    <p:embeddedFont>
      <p:font typeface="Paytone One"/>
      <p:regular r:id="rId42"/>
    </p:embeddedFont>
    <p:embeddedFont>
      <p:font typeface="Questrial" pitchFamily="2" charset="77"/>
      <p:regular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Spicy Rice" panose="020E0506000000020000" pitchFamily="3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7F"/>
    <a:srgbClr val="FF8A8B"/>
    <a:srgbClr val="808080"/>
    <a:srgbClr val="FEF2F0"/>
    <a:srgbClr val="FFFFFF"/>
    <a:srgbClr val="FC8080"/>
    <a:srgbClr val="252627"/>
    <a:srgbClr val="FC7F80"/>
    <a:srgbClr val="FFF0EF"/>
    <a:srgbClr val="FF8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945326-05DE-45A4-BC2F-874E215808C4}">
  <a:tblStyle styleId="{69945326-05DE-45A4-BC2F-874E215808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45" autoAdjust="0"/>
    <p:restoredTop sz="94607"/>
  </p:normalViewPr>
  <p:slideViewPr>
    <p:cSldViewPr snapToGrid="0">
      <p:cViewPr varScale="1">
        <p:scale>
          <a:sx n="68" d="100"/>
          <a:sy n="68" d="100"/>
        </p:scale>
        <p:origin x="208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7">
          <a:extLst>
            <a:ext uri="{FF2B5EF4-FFF2-40B4-BE49-F238E27FC236}">
              <a16:creationId xmlns:a16="http://schemas.microsoft.com/office/drawing/2014/main" id="{0C610B79-9BF8-57C1-2E28-289FA113B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8" name="Google Shape;9038;gb8f064b1ff_1_15712:notes">
            <a:extLst>
              <a:ext uri="{FF2B5EF4-FFF2-40B4-BE49-F238E27FC236}">
                <a16:creationId xmlns:a16="http://schemas.microsoft.com/office/drawing/2014/main" id="{ED129AAA-09B3-18E0-9744-93C671EC2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9" name="Google Shape;9039;gb8f064b1ff_1_15712:notes">
            <a:extLst>
              <a:ext uri="{FF2B5EF4-FFF2-40B4-BE49-F238E27FC236}">
                <a16:creationId xmlns:a16="http://schemas.microsoft.com/office/drawing/2014/main" id="{AE6F01C5-B86F-37A0-B14F-C386199AA0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4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>
          <a:extLst>
            <a:ext uri="{FF2B5EF4-FFF2-40B4-BE49-F238E27FC236}">
              <a16:creationId xmlns:a16="http://schemas.microsoft.com/office/drawing/2014/main" id="{7C7A4140-5930-81BB-8E2D-DC4A9690A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ad8aa3d3_0_1342:notes">
            <a:extLst>
              <a:ext uri="{FF2B5EF4-FFF2-40B4-BE49-F238E27FC236}">
                <a16:creationId xmlns:a16="http://schemas.microsoft.com/office/drawing/2014/main" id="{E34DE155-C1A2-53A3-0CE7-4C2CBD573A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ad8aa3d3_0_1342:notes">
            <a:extLst>
              <a:ext uri="{FF2B5EF4-FFF2-40B4-BE49-F238E27FC236}">
                <a16:creationId xmlns:a16="http://schemas.microsoft.com/office/drawing/2014/main" id="{B00ECB29-0C28-B732-A97A-C67A980E1F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>
          <a:extLst>
            <a:ext uri="{FF2B5EF4-FFF2-40B4-BE49-F238E27FC236}">
              <a16:creationId xmlns:a16="http://schemas.microsoft.com/office/drawing/2014/main" id="{41DE2AA9-51A8-1334-AA10-D098EA71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b8ad8aa3d3_0_147:notes">
            <a:extLst>
              <a:ext uri="{FF2B5EF4-FFF2-40B4-BE49-F238E27FC236}">
                <a16:creationId xmlns:a16="http://schemas.microsoft.com/office/drawing/2014/main" id="{76CFE984-C9B0-C6B7-4DF6-81D0F915CA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b8ad8aa3d3_0_147:notes">
            <a:extLst>
              <a:ext uri="{FF2B5EF4-FFF2-40B4-BE49-F238E27FC236}">
                <a16:creationId xmlns:a16="http://schemas.microsoft.com/office/drawing/2014/main" id="{A369DD9C-505C-E3DA-194C-F41E0E717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77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>
          <a:extLst>
            <a:ext uri="{FF2B5EF4-FFF2-40B4-BE49-F238E27FC236}">
              <a16:creationId xmlns:a16="http://schemas.microsoft.com/office/drawing/2014/main" id="{3B126E51-79B1-D3F0-8A2E-4EB6CEE57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b924c6c1c1_1_42:notes">
            <a:extLst>
              <a:ext uri="{FF2B5EF4-FFF2-40B4-BE49-F238E27FC236}">
                <a16:creationId xmlns:a16="http://schemas.microsoft.com/office/drawing/2014/main" id="{3B5DD18E-6B53-6AC9-67B6-93AFA6CB3A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b924c6c1c1_1_42:notes">
            <a:extLst>
              <a:ext uri="{FF2B5EF4-FFF2-40B4-BE49-F238E27FC236}">
                <a16:creationId xmlns:a16="http://schemas.microsoft.com/office/drawing/2014/main" id="{73F68798-D136-2C0F-E41D-2DB69F1B32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739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>
          <a:extLst>
            <a:ext uri="{FF2B5EF4-FFF2-40B4-BE49-F238E27FC236}">
              <a16:creationId xmlns:a16="http://schemas.microsoft.com/office/drawing/2014/main" id="{91E5DB07-793A-58C8-1329-ECBECB623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b924c6c1c1_1_42:notes">
            <a:extLst>
              <a:ext uri="{FF2B5EF4-FFF2-40B4-BE49-F238E27FC236}">
                <a16:creationId xmlns:a16="http://schemas.microsoft.com/office/drawing/2014/main" id="{D7B7160E-CB94-2B96-8122-1F194EB473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b924c6c1c1_1_42:notes">
            <a:extLst>
              <a:ext uri="{FF2B5EF4-FFF2-40B4-BE49-F238E27FC236}">
                <a16:creationId xmlns:a16="http://schemas.microsoft.com/office/drawing/2014/main" id="{669F4E40-4C3A-D80A-8FA1-B08660B9B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73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b8ad8aa3d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b8ad8aa3d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53E36834-AA4D-6D15-7D3B-75E06300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6D841E68-BD78-5F38-CF21-860DDA032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75F654DF-87C4-629B-C3AE-CB8394964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412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>
          <a:extLst>
            <a:ext uri="{FF2B5EF4-FFF2-40B4-BE49-F238E27FC236}">
              <a16:creationId xmlns:a16="http://schemas.microsoft.com/office/drawing/2014/main" id="{F9909C9D-B289-3725-F879-E4B2F309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b8f66849e6_0_0:notes">
            <a:extLst>
              <a:ext uri="{FF2B5EF4-FFF2-40B4-BE49-F238E27FC236}">
                <a16:creationId xmlns:a16="http://schemas.microsoft.com/office/drawing/2014/main" id="{DB7E4AE7-D047-E7C8-1ED1-37B6FDC3F6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b8f66849e6_0_0:notes">
            <a:extLst>
              <a:ext uri="{FF2B5EF4-FFF2-40B4-BE49-F238E27FC236}">
                <a16:creationId xmlns:a16="http://schemas.microsoft.com/office/drawing/2014/main" id="{C2C4C9D0-8803-29CE-6A86-811E0879ED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577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>
          <a:extLst>
            <a:ext uri="{FF2B5EF4-FFF2-40B4-BE49-F238E27FC236}">
              <a16:creationId xmlns:a16="http://schemas.microsoft.com/office/drawing/2014/main" id="{692720EF-B278-C0F2-2030-37B04816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924c6c1c1_1_1519:notes">
            <a:extLst>
              <a:ext uri="{FF2B5EF4-FFF2-40B4-BE49-F238E27FC236}">
                <a16:creationId xmlns:a16="http://schemas.microsoft.com/office/drawing/2014/main" id="{CE2419AC-1146-E5E0-73EF-FA92A04107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924c6c1c1_1_1519:notes">
            <a:extLst>
              <a:ext uri="{FF2B5EF4-FFF2-40B4-BE49-F238E27FC236}">
                <a16:creationId xmlns:a16="http://schemas.microsoft.com/office/drawing/2014/main" id="{8A1BE697-409E-81E8-D6D6-EEC0C6623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77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B10D7390-284F-38DC-D049-6136815C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366B9ACA-D4EB-AB8C-F5F3-4DBC6889C6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7DA5D68E-E6B2-301F-4DD1-98D4A5CD8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072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5E7FB844-CCC1-7779-1D8E-48127D54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CA359B01-6F6A-613D-B100-1CA54BE733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D4B73C59-D0D1-9688-0304-8B1DC7320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87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b8ad8aa3d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b8ad8aa3d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E0B73A01-1E39-54F4-5DF1-C8D0DA764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B79F8D66-2528-CB0A-C7EC-89657E6FA6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766C3969-BE3C-E8B5-6899-6380F19585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119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763E4208-1385-677D-DD74-5CE15AE0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2B25B7E1-40CF-234F-37BC-05FD97F0A2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BA208F59-28C0-98AF-9CD9-E4E680A2F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99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8D8800B1-7F16-FCB7-C07E-C87BCB36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34DF420F-6384-F1AD-8CA7-901F4032C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B577E972-8E14-686A-8897-FD49AE1B00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32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>
          <a:extLst>
            <a:ext uri="{FF2B5EF4-FFF2-40B4-BE49-F238E27FC236}">
              <a16:creationId xmlns:a16="http://schemas.microsoft.com/office/drawing/2014/main" id="{C5A70BE7-653B-E29D-8454-C67510809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b8f66849e6_0_0:notes">
            <a:extLst>
              <a:ext uri="{FF2B5EF4-FFF2-40B4-BE49-F238E27FC236}">
                <a16:creationId xmlns:a16="http://schemas.microsoft.com/office/drawing/2014/main" id="{402614EA-55CD-BBDB-EAB5-051992272B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b8f66849e6_0_0:notes">
            <a:extLst>
              <a:ext uri="{FF2B5EF4-FFF2-40B4-BE49-F238E27FC236}">
                <a16:creationId xmlns:a16="http://schemas.microsoft.com/office/drawing/2014/main" id="{EFAD3929-F37B-02FD-AB4D-D9F41D723C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590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>
          <a:extLst>
            <a:ext uri="{FF2B5EF4-FFF2-40B4-BE49-F238E27FC236}">
              <a16:creationId xmlns:a16="http://schemas.microsoft.com/office/drawing/2014/main" id="{13E59100-BE9D-5510-F3E3-35F17C10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924c6c1c1_1_1519:notes">
            <a:extLst>
              <a:ext uri="{FF2B5EF4-FFF2-40B4-BE49-F238E27FC236}">
                <a16:creationId xmlns:a16="http://schemas.microsoft.com/office/drawing/2014/main" id="{B3B95F4D-87DC-7AC1-38AF-07F464D7E6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924c6c1c1_1_1519:notes">
            <a:extLst>
              <a:ext uri="{FF2B5EF4-FFF2-40B4-BE49-F238E27FC236}">
                <a16:creationId xmlns:a16="http://schemas.microsoft.com/office/drawing/2014/main" id="{0ABC1AC5-A6D6-AA99-1A4C-7A24BDF0C5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168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>
          <a:extLst>
            <a:ext uri="{FF2B5EF4-FFF2-40B4-BE49-F238E27FC236}">
              <a16:creationId xmlns:a16="http://schemas.microsoft.com/office/drawing/2014/main" id="{624E72BC-C2E7-9DDB-66AC-6473FD51F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b8f66849e6_0_0:notes">
            <a:extLst>
              <a:ext uri="{FF2B5EF4-FFF2-40B4-BE49-F238E27FC236}">
                <a16:creationId xmlns:a16="http://schemas.microsoft.com/office/drawing/2014/main" id="{29C86007-C512-781D-AE18-3407C1B374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b8f66849e6_0_0:notes">
            <a:extLst>
              <a:ext uri="{FF2B5EF4-FFF2-40B4-BE49-F238E27FC236}">
                <a16:creationId xmlns:a16="http://schemas.microsoft.com/office/drawing/2014/main" id="{756ACA4C-E68A-03EE-3976-9B49617A7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739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>
          <a:extLst>
            <a:ext uri="{FF2B5EF4-FFF2-40B4-BE49-F238E27FC236}">
              <a16:creationId xmlns:a16="http://schemas.microsoft.com/office/drawing/2014/main" id="{D8E87EA6-DB83-D939-E7DD-FFB7377A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>
            <a:extLst>
              <a:ext uri="{FF2B5EF4-FFF2-40B4-BE49-F238E27FC236}">
                <a16:creationId xmlns:a16="http://schemas.microsoft.com/office/drawing/2014/main" id="{0CE5E3FC-E413-955A-14AF-71EC7A071E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>
            <a:extLst>
              <a:ext uri="{FF2B5EF4-FFF2-40B4-BE49-F238E27FC236}">
                <a16:creationId xmlns:a16="http://schemas.microsoft.com/office/drawing/2014/main" id="{916DDF17-7399-E07E-4E5A-0CC1DD2BA6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378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7">
          <a:extLst>
            <a:ext uri="{FF2B5EF4-FFF2-40B4-BE49-F238E27FC236}">
              <a16:creationId xmlns:a16="http://schemas.microsoft.com/office/drawing/2014/main" id="{C2F8A8A3-A79C-B917-7712-6E6E3A77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8" name="Google Shape;9038;gb8f064b1ff_1_15712:notes">
            <a:extLst>
              <a:ext uri="{FF2B5EF4-FFF2-40B4-BE49-F238E27FC236}">
                <a16:creationId xmlns:a16="http://schemas.microsoft.com/office/drawing/2014/main" id="{56C5DFEA-90F7-A431-61FE-F2197B88C7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9" name="Google Shape;9039;gb8f064b1ff_1_15712:notes">
            <a:extLst>
              <a:ext uri="{FF2B5EF4-FFF2-40B4-BE49-F238E27FC236}">
                <a16:creationId xmlns:a16="http://schemas.microsoft.com/office/drawing/2014/main" id="{80034CD9-C42D-F4BA-7F94-801D0F91AE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18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ad8aa3d3_0_1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ad8aa3d3_0_1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8ad8aa3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b8ad8aa3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b8f66849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b8f66849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>
          <a:extLst>
            <a:ext uri="{FF2B5EF4-FFF2-40B4-BE49-F238E27FC236}">
              <a16:creationId xmlns:a16="http://schemas.microsoft.com/office/drawing/2014/main" id="{FE6172BA-2093-738C-D5DA-0BB4D9D0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924c6c1c1_1_1519:notes">
            <a:extLst>
              <a:ext uri="{FF2B5EF4-FFF2-40B4-BE49-F238E27FC236}">
                <a16:creationId xmlns:a16="http://schemas.microsoft.com/office/drawing/2014/main" id="{5FFD0C32-9E8F-E263-6A7E-889D0305DD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924c6c1c1_1_1519:notes">
            <a:extLst>
              <a:ext uri="{FF2B5EF4-FFF2-40B4-BE49-F238E27FC236}">
                <a16:creationId xmlns:a16="http://schemas.microsoft.com/office/drawing/2014/main" id="{C74DFB22-6654-4DE5-BCD1-61707BCB2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01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8f064b1ff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8f064b1ff_1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2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8f064b1ff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8f064b1ff_1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1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>
          <a:extLst>
            <a:ext uri="{FF2B5EF4-FFF2-40B4-BE49-F238E27FC236}">
              <a16:creationId xmlns:a16="http://schemas.microsoft.com/office/drawing/2014/main" id="{C537D677-2D47-4EFA-45CF-BB896343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b8ad8aa3d3_0_701:notes">
            <a:extLst>
              <a:ext uri="{FF2B5EF4-FFF2-40B4-BE49-F238E27FC236}">
                <a16:creationId xmlns:a16="http://schemas.microsoft.com/office/drawing/2014/main" id="{0066B5C2-283D-E073-2F34-4D7FE8AB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b8ad8aa3d3_0_701:notes">
            <a:extLst>
              <a:ext uri="{FF2B5EF4-FFF2-40B4-BE49-F238E27FC236}">
                <a16:creationId xmlns:a16="http://schemas.microsoft.com/office/drawing/2014/main" id="{860702EB-A94F-1099-AB4C-F7050EECD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29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2" y="3095775"/>
            <a:ext cx="6501300" cy="20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7" name="Google Shape;67;p3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68" name="Google Shape;68;p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720500" y="2574469"/>
            <a:ext cx="38520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99269"/>
            <a:ext cx="38520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5096513" y="2141500"/>
            <a:ext cx="332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"/>
          <p:cNvSpPr/>
          <p:nvPr/>
        </p:nvSpPr>
        <p:spPr>
          <a:xfrm>
            <a:off x="1351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17" name="Google Shape;617;p21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618" name="Google Shape;618;p21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643" name="Google Shape;64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3"/>
          <p:cNvSpPr txBox="1">
            <a:spLocks noGrp="1"/>
          </p:cNvSpPr>
          <p:nvPr>
            <p:ph type="title"/>
          </p:nvPr>
        </p:nvSpPr>
        <p:spPr>
          <a:xfrm>
            <a:off x="2391900" y="3044542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4" name="Google Shape;674;p23"/>
          <p:cNvSpPr txBox="1">
            <a:spLocks noGrp="1"/>
          </p:cNvSpPr>
          <p:nvPr>
            <p:ph type="subTitle" idx="1"/>
          </p:nvPr>
        </p:nvSpPr>
        <p:spPr>
          <a:xfrm>
            <a:off x="1996200" y="1567050"/>
            <a:ext cx="51516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3"/>
          <p:cNvSpPr/>
          <p:nvPr/>
        </p:nvSpPr>
        <p:spPr>
          <a:xfrm>
            <a:off x="1351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76" name="Google Shape;676;p23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677" name="Google Shape;677;p2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24"/>
          <p:cNvSpPr txBox="1">
            <a:spLocks noGrp="1"/>
          </p:cNvSpPr>
          <p:nvPr>
            <p:ph type="title" idx="2"/>
          </p:nvPr>
        </p:nvSpPr>
        <p:spPr>
          <a:xfrm>
            <a:off x="7200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5" name="Google Shape;705;p24"/>
          <p:cNvSpPr txBox="1">
            <a:spLocks noGrp="1"/>
          </p:cNvSpPr>
          <p:nvPr>
            <p:ph type="subTitle" idx="1"/>
          </p:nvPr>
        </p:nvSpPr>
        <p:spPr>
          <a:xfrm>
            <a:off x="7200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4"/>
          <p:cNvSpPr txBox="1">
            <a:spLocks noGrp="1"/>
          </p:cNvSpPr>
          <p:nvPr>
            <p:ph type="title" idx="3"/>
          </p:nvPr>
        </p:nvSpPr>
        <p:spPr>
          <a:xfrm>
            <a:off x="34038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7" name="Google Shape;707;p24"/>
          <p:cNvSpPr txBox="1">
            <a:spLocks noGrp="1"/>
          </p:cNvSpPr>
          <p:nvPr>
            <p:ph type="subTitle" idx="4"/>
          </p:nvPr>
        </p:nvSpPr>
        <p:spPr>
          <a:xfrm>
            <a:off x="34038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24"/>
          <p:cNvSpPr txBox="1">
            <a:spLocks noGrp="1"/>
          </p:cNvSpPr>
          <p:nvPr>
            <p:ph type="title" idx="5"/>
          </p:nvPr>
        </p:nvSpPr>
        <p:spPr>
          <a:xfrm>
            <a:off x="60876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9" name="Google Shape;709;p24"/>
          <p:cNvSpPr txBox="1">
            <a:spLocks noGrp="1"/>
          </p:cNvSpPr>
          <p:nvPr>
            <p:ph type="subTitle" idx="6"/>
          </p:nvPr>
        </p:nvSpPr>
        <p:spPr>
          <a:xfrm>
            <a:off x="60876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0" name="Google Shape;710;p24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711" name="Google Shape;711;p2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6"/>
          <p:cNvSpPr/>
          <p:nvPr/>
        </p:nvSpPr>
        <p:spPr>
          <a:xfrm>
            <a:off x="7316551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04" name="Google Shape;804;p26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805" name="Google Shape;805;p2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830" name="Google Shape;830;p26"/>
          <p:cNvSpPr/>
          <p:nvPr/>
        </p:nvSpPr>
        <p:spPr>
          <a:xfrm>
            <a:off x="1351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31" name="Google Shape;831;p26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832" name="Google Shape;832;p2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857" name="Google Shape;857;p26"/>
          <p:cNvSpPr txBox="1">
            <a:spLocks noGrp="1"/>
          </p:cNvSpPr>
          <p:nvPr>
            <p:ph type="title" hasCustomPrompt="1"/>
          </p:nvPr>
        </p:nvSpPr>
        <p:spPr>
          <a:xfrm>
            <a:off x="2642627" y="540000"/>
            <a:ext cx="38589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58" name="Google Shape;858;p26"/>
          <p:cNvSpPr txBox="1">
            <a:spLocks noGrp="1"/>
          </p:cNvSpPr>
          <p:nvPr>
            <p:ph type="subTitle" idx="1"/>
          </p:nvPr>
        </p:nvSpPr>
        <p:spPr>
          <a:xfrm>
            <a:off x="2642627" y="1246025"/>
            <a:ext cx="38589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6"/>
          <p:cNvSpPr txBox="1">
            <a:spLocks noGrp="1"/>
          </p:cNvSpPr>
          <p:nvPr>
            <p:ph type="title" idx="2" hasCustomPrompt="1"/>
          </p:nvPr>
        </p:nvSpPr>
        <p:spPr>
          <a:xfrm>
            <a:off x="2642627" y="2036332"/>
            <a:ext cx="38589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60" name="Google Shape;860;p26"/>
          <p:cNvSpPr txBox="1">
            <a:spLocks noGrp="1"/>
          </p:cNvSpPr>
          <p:nvPr>
            <p:ph type="subTitle" idx="3"/>
          </p:nvPr>
        </p:nvSpPr>
        <p:spPr>
          <a:xfrm>
            <a:off x="2642627" y="2742358"/>
            <a:ext cx="38589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26"/>
          <p:cNvSpPr txBox="1">
            <a:spLocks noGrp="1"/>
          </p:cNvSpPr>
          <p:nvPr>
            <p:ph type="title" idx="4" hasCustomPrompt="1"/>
          </p:nvPr>
        </p:nvSpPr>
        <p:spPr>
          <a:xfrm>
            <a:off x="2642627" y="3539364"/>
            <a:ext cx="38589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62" name="Google Shape;862;p26"/>
          <p:cNvSpPr txBox="1">
            <a:spLocks noGrp="1"/>
          </p:cNvSpPr>
          <p:nvPr>
            <p:ph type="subTitle" idx="5"/>
          </p:nvPr>
        </p:nvSpPr>
        <p:spPr>
          <a:xfrm>
            <a:off x="2642627" y="4245389"/>
            <a:ext cx="38589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9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923" name="Google Shape;923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948" name="Google Shape;948;p29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949" name="Google Shape;949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717151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90" name="Google Shape;190;p7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191" name="Google Shape;191;p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1602451" y="1456075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602451" y="1999350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/>
          <p:nvPr/>
        </p:nvSpPr>
        <p:spPr>
          <a:xfrm>
            <a:off x="717151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1" name="Google Shape;221;p8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222" name="Google Shape;222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248" name="Google Shape;248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title"/>
          </p:nvPr>
        </p:nvSpPr>
        <p:spPr>
          <a:xfrm>
            <a:off x="1746945" y="1731425"/>
            <a:ext cx="27234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 idx="2" hasCustomPrompt="1"/>
          </p:nvPr>
        </p:nvSpPr>
        <p:spPr>
          <a:xfrm>
            <a:off x="797895" y="1725525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1"/>
          </p:nvPr>
        </p:nvSpPr>
        <p:spPr>
          <a:xfrm>
            <a:off x="1749195" y="2248419"/>
            <a:ext cx="2723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3"/>
          </p:nvPr>
        </p:nvSpPr>
        <p:spPr>
          <a:xfrm>
            <a:off x="1746937" y="3388125"/>
            <a:ext cx="27234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4" hasCustomPrompt="1"/>
          </p:nvPr>
        </p:nvSpPr>
        <p:spPr>
          <a:xfrm>
            <a:off x="797895" y="3388125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5"/>
          </p:nvPr>
        </p:nvSpPr>
        <p:spPr>
          <a:xfrm>
            <a:off x="1746937" y="3897362"/>
            <a:ext cx="2723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6"/>
          </p:nvPr>
        </p:nvSpPr>
        <p:spPr>
          <a:xfrm>
            <a:off x="5602945" y="1728250"/>
            <a:ext cx="27312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7" hasCustomPrompt="1"/>
          </p:nvPr>
        </p:nvSpPr>
        <p:spPr>
          <a:xfrm>
            <a:off x="4659711" y="1731424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8"/>
          </p:nvPr>
        </p:nvSpPr>
        <p:spPr>
          <a:xfrm>
            <a:off x="5605195" y="2242520"/>
            <a:ext cx="273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9"/>
          </p:nvPr>
        </p:nvSpPr>
        <p:spPr>
          <a:xfrm>
            <a:off x="5602945" y="3388875"/>
            <a:ext cx="27312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9711" y="3389163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4"/>
          </p:nvPr>
        </p:nvSpPr>
        <p:spPr>
          <a:xfrm>
            <a:off x="5602945" y="3897362"/>
            <a:ext cx="273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15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351" name="Google Shape;351;p1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"/>
          <p:cNvSpPr/>
          <p:nvPr/>
        </p:nvSpPr>
        <p:spPr>
          <a:xfrm>
            <a:off x="7316551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14" name="Google Shape;414;p15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415" name="Google Shape;415;p1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title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5"/>
          <p:cNvSpPr txBox="1">
            <a:spLocks noGrp="1"/>
          </p:cNvSpPr>
          <p:nvPr>
            <p:ph type="title" idx="2"/>
          </p:nvPr>
        </p:nvSpPr>
        <p:spPr>
          <a:xfrm>
            <a:off x="716623" y="1735175"/>
            <a:ext cx="57882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" name="Google Shape;442;p15"/>
          <p:cNvSpPr txBox="1">
            <a:spLocks noGrp="1"/>
          </p:cNvSpPr>
          <p:nvPr>
            <p:ph type="subTitle" idx="1"/>
          </p:nvPr>
        </p:nvSpPr>
        <p:spPr>
          <a:xfrm>
            <a:off x="713225" y="2260475"/>
            <a:ext cx="57882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"/>
          <p:cNvSpPr txBox="1">
            <a:spLocks noGrp="1"/>
          </p:cNvSpPr>
          <p:nvPr>
            <p:ph type="title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 idx="2"/>
          </p:nvPr>
        </p:nvSpPr>
        <p:spPr>
          <a:xfrm>
            <a:off x="2620770" y="1735175"/>
            <a:ext cx="57855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subTitle" idx="1"/>
          </p:nvPr>
        </p:nvSpPr>
        <p:spPr>
          <a:xfrm>
            <a:off x="2618226" y="2260475"/>
            <a:ext cx="5785500" cy="23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16"/>
          <p:cNvSpPr/>
          <p:nvPr/>
        </p:nvSpPr>
        <p:spPr>
          <a:xfrm>
            <a:off x="1351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48" name="Google Shape;448;p16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449" name="Google Shape;449;p16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18"/>
          <p:cNvGrpSpPr/>
          <p:nvPr/>
        </p:nvGrpSpPr>
        <p:grpSpPr>
          <a:xfrm rot="-5400000">
            <a:off x="7661788" y="304270"/>
            <a:ext cx="1129770" cy="1173855"/>
            <a:chOff x="11" y="583339"/>
            <a:chExt cx="1129770" cy="1173854"/>
          </a:xfrm>
        </p:grpSpPr>
        <p:sp>
          <p:nvSpPr>
            <p:cNvPr id="533" name="Google Shape;533;p1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20"/>
          <p:cNvGrpSpPr/>
          <p:nvPr/>
        </p:nvGrpSpPr>
        <p:grpSpPr>
          <a:xfrm rot="-5400000">
            <a:off x="348315" y="3682264"/>
            <a:ext cx="1129770" cy="1173855"/>
            <a:chOff x="11" y="583339"/>
            <a:chExt cx="1129770" cy="1173854"/>
          </a:xfrm>
        </p:grpSpPr>
        <p:sp>
          <p:nvSpPr>
            <p:cNvPr id="589" name="Google Shape;589;p20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2"/>
                </a:solidFill>
              </a:endParaRPr>
            </a:p>
          </p:txBody>
        </p:sp>
      </p:grpSp>
      <p:sp>
        <p:nvSpPr>
          <p:cNvPr id="614" name="Google Shape;61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0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estrial"/>
              <a:buChar char="●"/>
              <a:defRPr sz="18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8" r:id="rId4"/>
    <p:sldLayoutId id="2147483659" r:id="rId5"/>
    <p:sldLayoutId id="2147483661" r:id="rId6"/>
    <p:sldLayoutId id="2147483662" r:id="rId7"/>
    <p:sldLayoutId id="2147483664" r:id="rId8"/>
    <p:sldLayoutId id="2147483666" r:id="rId9"/>
    <p:sldLayoutId id="2147483667" r:id="rId10"/>
    <p:sldLayoutId id="2147483669" r:id="rId11"/>
    <p:sldLayoutId id="2147483670" r:id="rId12"/>
    <p:sldLayoutId id="2147483672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igma.com/proto/CtsBKigypINZVTjjb9svta/MEN-UP-Wireframe?node-id=328-10839&amp;scaling=scale-dow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0">
          <a:extLst>
            <a:ext uri="{FF2B5EF4-FFF2-40B4-BE49-F238E27FC236}">
              <a16:creationId xmlns:a16="http://schemas.microsoft.com/office/drawing/2014/main" id="{2C2DAAB5-093C-3144-D9F3-40A909698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2;p32">
            <a:extLst>
              <a:ext uri="{FF2B5EF4-FFF2-40B4-BE49-F238E27FC236}">
                <a16:creationId xmlns:a16="http://schemas.microsoft.com/office/drawing/2014/main" id="{FF0EC83E-D49F-4E84-5058-35C969F30D43}"/>
              </a:ext>
            </a:extLst>
          </p:cNvPr>
          <p:cNvSpPr txBox="1">
            <a:spLocks noGrp="1"/>
          </p:cNvSpPr>
          <p:nvPr/>
        </p:nvSpPr>
        <p:spPr>
          <a:xfrm>
            <a:off x="3146143" y="3130683"/>
            <a:ext cx="2832967" cy="50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5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" sz="2800" dirty="0">
                <a:solidFill>
                  <a:srgbClr val="FC807F"/>
                </a:solidFill>
              </a:rPr>
              <a:t>UX Case Study</a:t>
            </a:r>
            <a:endParaRPr sz="2800" dirty="0">
              <a:solidFill>
                <a:srgbClr val="FC807F"/>
              </a:solidFill>
            </a:endParaRPr>
          </a:p>
        </p:txBody>
      </p:sp>
      <p:sp>
        <p:nvSpPr>
          <p:cNvPr id="9" name="Google Shape;983;p32">
            <a:extLst>
              <a:ext uri="{FF2B5EF4-FFF2-40B4-BE49-F238E27FC236}">
                <a16:creationId xmlns:a16="http://schemas.microsoft.com/office/drawing/2014/main" id="{1A1241F8-94D6-3E59-EC91-8E1C014FF43B}"/>
              </a:ext>
            </a:extLst>
          </p:cNvPr>
          <p:cNvSpPr txBox="1">
            <a:spLocks/>
          </p:cNvSpPr>
          <p:nvPr/>
        </p:nvSpPr>
        <p:spPr>
          <a:xfrm>
            <a:off x="1473900" y="3578419"/>
            <a:ext cx="6196200" cy="806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600" dirty="0">
                <a:solidFill>
                  <a:srgbClr val="FC807F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Men’s Mental Health App</a:t>
            </a:r>
          </a:p>
          <a:p>
            <a:pPr algn="ctr"/>
            <a:r>
              <a:rPr lang="en-GB" sz="1600" dirty="0">
                <a:solidFill>
                  <a:srgbClr val="FC807F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By Billy Harris</a:t>
            </a:r>
          </a:p>
        </p:txBody>
      </p:sp>
      <p:pic>
        <p:nvPicPr>
          <p:cNvPr id="10" name="Picture 9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6AD30D74-4D58-4D25-D3E5-37CE10332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65"/>
          <a:stretch/>
        </p:blipFill>
        <p:spPr>
          <a:xfrm>
            <a:off x="1824123" y="700308"/>
            <a:ext cx="5477009" cy="26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7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4">
          <a:extLst>
            <a:ext uri="{FF2B5EF4-FFF2-40B4-BE49-F238E27FC236}">
              <a16:creationId xmlns:a16="http://schemas.microsoft.com/office/drawing/2014/main" id="{13C95C0B-12EC-1FD8-0FF5-0939CFEA6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5">
            <a:extLst>
              <a:ext uri="{FF2B5EF4-FFF2-40B4-BE49-F238E27FC236}">
                <a16:creationId xmlns:a16="http://schemas.microsoft.com/office/drawing/2014/main" id="{D577DF35-CF77-880D-4C99-61EE48F6BAD8}"/>
              </a:ext>
            </a:extLst>
          </p:cNvPr>
          <p:cNvSpPr/>
          <p:nvPr/>
        </p:nvSpPr>
        <p:spPr>
          <a:xfrm>
            <a:off x="2943909" y="710640"/>
            <a:ext cx="1789521" cy="1712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6" name="Google Shape;1016;p35">
            <a:extLst>
              <a:ext uri="{FF2B5EF4-FFF2-40B4-BE49-F238E27FC236}">
                <a16:creationId xmlns:a16="http://schemas.microsoft.com/office/drawing/2014/main" id="{0D696EF6-646E-004D-85EC-A17CB16868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860" y="740009"/>
            <a:ext cx="4515561" cy="1580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384"/>
                </a:solidFill>
              </a:rPr>
              <a:t>Starting the Design</a:t>
            </a:r>
            <a:endParaRPr dirty="0">
              <a:solidFill>
                <a:srgbClr val="FF8384"/>
              </a:solidFill>
            </a:endParaRPr>
          </a:p>
        </p:txBody>
      </p:sp>
      <p:sp>
        <p:nvSpPr>
          <p:cNvPr id="1018" name="Google Shape;1018;p35">
            <a:extLst>
              <a:ext uri="{FF2B5EF4-FFF2-40B4-BE49-F238E27FC236}">
                <a16:creationId xmlns:a16="http://schemas.microsoft.com/office/drawing/2014/main" id="{7A44F0F5-E460-A01B-EA14-278204B237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47946" y="615508"/>
            <a:ext cx="3327000" cy="2280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Sitemap</a:t>
            </a:r>
          </a:p>
          <a:p>
            <a:pPr marL="0" indent="0"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Paper wireframes</a:t>
            </a:r>
          </a:p>
          <a:p>
            <a:pPr marL="0" indent="0"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Digital wireframes</a:t>
            </a:r>
          </a:p>
          <a:p>
            <a:pPr marL="0" indent="0"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Low-fidelity prototype</a:t>
            </a:r>
          </a:p>
          <a:p>
            <a:pPr marL="0" indent="0">
              <a:lnSpc>
                <a:spcPct val="150000"/>
              </a:lnSpc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Usability studies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EB654-E030-A1AB-05FA-1B17260B52F0}"/>
              </a:ext>
            </a:extLst>
          </p:cNvPr>
          <p:cNvSpPr/>
          <p:nvPr/>
        </p:nvSpPr>
        <p:spPr>
          <a:xfrm>
            <a:off x="164860" y="3477986"/>
            <a:ext cx="1680269" cy="1518557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4460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7">
          <a:extLst>
            <a:ext uri="{FF2B5EF4-FFF2-40B4-BE49-F238E27FC236}">
              <a16:creationId xmlns:a16="http://schemas.microsoft.com/office/drawing/2014/main" id="{0EBCD25F-D8A5-D553-D355-B3F49F59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0CF20C-BF3B-B987-C7C5-D3A394BB0163}"/>
              </a:ext>
            </a:extLst>
          </p:cNvPr>
          <p:cNvSpPr/>
          <p:nvPr/>
        </p:nvSpPr>
        <p:spPr>
          <a:xfrm>
            <a:off x="7192736" y="0"/>
            <a:ext cx="195126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Google Shape;1241;p48">
            <a:extLst>
              <a:ext uri="{FF2B5EF4-FFF2-40B4-BE49-F238E27FC236}">
                <a16:creationId xmlns:a16="http://schemas.microsoft.com/office/drawing/2014/main" id="{737AC9B8-D26E-F509-9DC0-C88BDE179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6" y="169830"/>
            <a:ext cx="2346667" cy="1001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3600" dirty="0">
                <a:solidFill>
                  <a:srgbClr val="FF8384"/>
                </a:solidFill>
              </a:rPr>
              <a:t>Sitemap</a:t>
            </a:r>
            <a:endParaRPr sz="3600" dirty="0">
              <a:solidFill>
                <a:srgbClr val="FF8384"/>
              </a:solidFill>
            </a:endParaRPr>
          </a:p>
        </p:txBody>
      </p:sp>
      <p:pic>
        <p:nvPicPr>
          <p:cNvPr id="4" name="Picture 3" descr="A diagram of a website&#10;&#10;Description automatically generated">
            <a:extLst>
              <a:ext uri="{FF2B5EF4-FFF2-40B4-BE49-F238E27FC236}">
                <a16:creationId xmlns:a16="http://schemas.microsoft.com/office/drawing/2014/main" id="{96B5FF0D-4296-5A93-583D-220D930BE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3" t="14216" r="8881" b="8296"/>
          <a:stretch/>
        </p:blipFill>
        <p:spPr>
          <a:xfrm>
            <a:off x="1278606" y="1171469"/>
            <a:ext cx="6748530" cy="3580326"/>
          </a:xfrm>
          <a:prstGeom prst="rect">
            <a:avLst/>
          </a:prstGeom>
        </p:spPr>
      </p:pic>
      <p:sp>
        <p:nvSpPr>
          <p:cNvPr id="10" name="Google Shape;1000;p34">
            <a:extLst>
              <a:ext uri="{FF2B5EF4-FFF2-40B4-BE49-F238E27FC236}">
                <a16:creationId xmlns:a16="http://schemas.microsoft.com/office/drawing/2014/main" id="{04AFD445-4DDF-ADCE-01C6-4BB9455BB8C6}"/>
              </a:ext>
            </a:extLst>
          </p:cNvPr>
          <p:cNvSpPr txBox="1">
            <a:spLocks/>
          </p:cNvSpPr>
          <p:nvPr/>
        </p:nvSpPr>
        <p:spPr>
          <a:xfrm>
            <a:off x="162657" y="3584552"/>
            <a:ext cx="4204252" cy="17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2"/>
                </a:solidFill>
              </a:rPr>
              <a:t>I built user-focused flows to ensure that my personas can successfully complete their key objectives while reducing the existing pain points.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69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0">
          <a:extLst>
            <a:ext uri="{FF2B5EF4-FFF2-40B4-BE49-F238E27FC236}">
              <a16:creationId xmlns:a16="http://schemas.microsoft.com/office/drawing/2014/main" id="{9517D289-4F33-318D-3A50-91E79E303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ketch of a wireframe&#10;&#10;Description automatically generated">
            <a:extLst>
              <a:ext uri="{FF2B5EF4-FFF2-40B4-BE49-F238E27FC236}">
                <a16:creationId xmlns:a16="http://schemas.microsoft.com/office/drawing/2014/main" id="{6308E372-FB88-321E-B674-FD5EF2444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7073" r="52387" b="6109"/>
          <a:stretch/>
        </p:blipFill>
        <p:spPr bwMode="auto">
          <a:xfrm>
            <a:off x="2533135" y="1161535"/>
            <a:ext cx="2038865" cy="3731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Google Shape;988;p33">
            <a:extLst>
              <a:ext uri="{FF2B5EF4-FFF2-40B4-BE49-F238E27FC236}">
                <a16:creationId xmlns:a16="http://schemas.microsoft.com/office/drawing/2014/main" id="{C46E941E-6D14-9713-8DB8-CA4259B1F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0748" y="250225"/>
            <a:ext cx="54025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>
                <a:solidFill>
                  <a:srgbClr val="FF8384"/>
                </a:solidFill>
              </a:rPr>
              <a:t>Paper Wireframes</a:t>
            </a:r>
            <a:endParaRPr sz="3600" dirty="0">
              <a:solidFill>
                <a:srgbClr val="FF8384"/>
              </a:solidFill>
            </a:endParaRPr>
          </a:p>
        </p:txBody>
      </p:sp>
      <p:sp>
        <p:nvSpPr>
          <p:cNvPr id="16" name="Google Shape;171;p28">
            <a:extLst>
              <a:ext uri="{FF2B5EF4-FFF2-40B4-BE49-F238E27FC236}">
                <a16:creationId xmlns:a16="http://schemas.microsoft.com/office/drawing/2014/main" id="{B0E79BE0-E68D-AB96-C2B2-6A75ED78C15F}"/>
              </a:ext>
            </a:extLst>
          </p:cNvPr>
          <p:cNvSpPr txBox="1"/>
          <p:nvPr/>
        </p:nvSpPr>
        <p:spPr>
          <a:xfrm>
            <a:off x="4812196" y="1509936"/>
            <a:ext cx="2038865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  <a:sym typeface="Quicksand Medium"/>
              </a:rPr>
              <a:t>Focusing on the core features identified during user research, I sketched the first wireframes using pen and paper. </a:t>
            </a:r>
            <a:endParaRPr dirty="0">
              <a:solidFill>
                <a:schemeClr val="bg2"/>
              </a:solidFill>
              <a:latin typeface="Questrial" pitchFamily="2" charset="77"/>
              <a:ea typeface="Questrial" pitchFamily="2" charset="77"/>
              <a:cs typeface="Questrial" pitchFamily="2" charset="77"/>
              <a:sym typeface="Quicksand Medium"/>
            </a:endParaRPr>
          </a:p>
        </p:txBody>
      </p:sp>
      <p:pic>
        <p:nvPicPr>
          <p:cNvPr id="5" name="Graphic 4" descr="Pen outline">
            <a:extLst>
              <a:ext uri="{FF2B5EF4-FFF2-40B4-BE49-F238E27FC236}">
                <a16:creationId xmlns:a16="http://schemas.microsoft.com/office/drawing/2014/main" id="{1E0BD696-98E4-4F92-A027-34798CF8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6898" y="3994993"/>
            <a:ext cx="651163" cy="651163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8561980A-49C0-C8DE-4C27-128E8859A39C}"/>
              </a:ext>
            </a:extLst>
          </p:cNvPr>
          <p:cNvSpPr/>
          <p:nvPr/>
        </p:nvSpPr>
        <p:spPr>
          <a:xfrm>
            <a:off x="4189196" y="3832316"/>
            <a:ext cx="1482834" cy="951142"/>
          </a:xfrm>
          <a:custGeom>
            <a:avLst/>
            <a:gdLst>
              <a:gd name="connsiteX0" fmla="*/ 1482834 w 1482834"/>
              <a:gd name="connsiteY0" fmla="*/ 746559 h 951142"/>
              <a:gd name="connsiteX1" fmla="*/ 1180326 w 1482834"/>
              <a:gd name="connsiteY1" fmla="*/ 849687 h 951142"/>
              <a:gd name="connsiteX2" fmla="*/ 857192 w 1482834"/>
              <a:gd name="connsiteY2" fmla="*/ 808436 h 951142"/>
              <a:gd name="connsiteX3" fmla="*/ 1228452 w 1482834"/>
              <a:gd name="connsiteY3" fmla="*/ 347798 h 951142"/>
              <a:gd name="connsiteX4" fmla="*/ 1104699 w 1482834"/>
              <a:gd name="connsiteY4" fmla="*/ 17789 h 951142"/>
              <a:gd name="connsiteX5" fmla="*/ 595935 w 1482834"/>
              <a:gd name="connsiteY5" fmla="*/ 120917 h 951142"/>
              <a:gd name="connsiteX6" fmla="*/ 410305 w 1482834"/>
              <a:gd name="connsiteY6" fmla="*/ 760310 h 951142"/>
              <a:gd name="connsiteX7" fmla="*/ 32170 w 1482834"/>
              <a:gd name="connsiteY7" fmla="*/ 932189 h 951142"/>
              <a:gd name="connsiteX8" fmla="*/ 45920 w 1482834"/>
              <a:gd name="connsiteY8" fmla="*/ 939065 h 95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834" h="951142">
                <a:moveTo>
                  <a:pt x="1482834" y="746559"/>
                </a:moveTo>
                <a:cubicBezTo>
                  <a:pt x="1383717" y="792966"/>
                  <a:pt x="1284600" y="839374"/>
                  <a:pt x="1180326" y="849687"/>
                </a:cubicBezTo>
                <a:cubicBezTo>
                  <a:pt x="1076052" y="860000"/>
                  <a:pt x="849171" y="892084"/>
                  <a:pt x="857192" y="808436"/>
                </a:cubicBezTo>
                <a:cubicBezTo>
                  <a:pt x="865213" y="724788"/>
                  <a:pt x="1187201" y="479572"/>
                  <a:pt x="1228452" y="347798"/>
                </a:cubicBezTo>
                <a:cubicBezTo>
                  <a:pt x="1269703" y="216023"/>
                  <a:pt x="1210118" y="55602"/>
                  <a:pt x="1104699" y="17789"/>
                </a:cubicBezTo>
                <a:cubicBezTo>
                  <a:pt x="999280" y="-20024"/>
                  <a:pt x="711667" y="-2836"/>
                  <a:pt x="595935" y="120917"/>
                </a:cubicBezTo>
                <a:cubicBezTo>
                  <a:pt x="480203" y="244670"/>
                  <a:pt x="504266" y="625098"/>
                  <a:pt x="410305" y="760310"/>
                </a:cubicBezTo>
                <a:cubicBezTo>
                  <a:pt x="316344" y="895522"/>
                  <a:pt x="92901" y="902397"/>
                  <a:pt x="32170" y="932189"/>
                </a:cubicBezTo>
                <a:cubicBezTo>
                  <a:pt x="-28561" y="961981"/>
                  <a:pt x="8679" y="950523"/>
                  <a:pt x="45920" y="939065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0B0666-B792-4D9C-CD41-2CB5AA161E1C}"/>
              </a:ext>
            </a:extLst>
          </p:cNvPr>
          <p:cNvSpPr/>
          <p:nvPr/>
        </p:nvSpPr>
        <p:spPr>
          <a:xfrm>
            <a:off x="130629" y="3567793"/>
            <a:ext cx="1551214" cy="1412421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8104B6-BB05-4897-12FE-4992E50B79B1}"/>
              </a:ext>
            </a:extLst>
          </p:cNvPr>
          <p:cNvSpPr/>
          <p:nvPr/>
        </p:nvSpPr>
        <p:spPr>
          <a:xfrm>
            <a:off x="7513448" y="250225"/>
            <a:ext cx="1551214" cy="1412421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2855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0">
          <a:extLst>
            <a:ext uri="{FF2B5EF4-FFF2-40B4-BE49-F238E27FC236}">
              <a16:creationId xmlns:a16="http://schemas.microsoft.com/office/drawing/2014/main" id="{4A0D0A86-1F37-FFBA-2F03-5D404D4E9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88;p33">
            <a:extLst>
              <a:ext uri="{FF2B5EF4-FFF2-40B4-BE49-F238E27FC236}">
                <a16:creationId xmlns:a16="http://schemas.microsoft.com/office/drawing/2014/main" id="{3AAFDC2E-E0EE-65A7-3E4F-07D9572F1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0748" y="250225"/>
            <a:ext cx="54025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>
                <a:solidFill>
                  <a:srgbClr val="FF8384"/>
                </a:solidFill>
              </a:rPr>
              <a:t>Digital Wireframes</a:t>
            </a:r>
            <a:endParaRPr sz="3600" dirty="0">
              <a:solidFill>
                <a:srgbClr val="FF8384"/>
              </a:solidFill>
            </a:endParaRPr>
          </a:p>
        </p:txBody>
      </p:sp>
      <p:sp>
        <p:nvSpPr>
          <p:cNvPr id="16" name="Google Shape;171;p28">
            <a:extLst>
              <a:ext uri="{FF2B5EF4-FFF2-40B4-BE49-F238E27FC236}">
                <a16:creationId xmlns:a16="http://schemas.microsoft.com/office/drawing/2014/main" id="{6A0C69C3-459F-7CEE-781D-B4A33D93A770}"/>
              </a:ext>
            </a:extLst>
          </p:cNvPr>
          <p:cNvSpPr txBox="1"/>
          <p:nvPr/>
        </p:nvSpPr>
        <p:spPr>
          <a:xfrm>
            <a:off x="2303132" y="1740551"/>
            <a:ext cx="2038865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  <a:sym typeface="Quicksand Medium"/>
              </a:rPr>
              <a:t>I then began to work on the high-fidelity wireframes in Figma. After several iterations, I created with these wireframes.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accent2"/>
              </a:solidFill>
              <a:latin typeface="Questrial" pitchFamily="2" charset="77"/>
              <a:ea typeface="Questrial" pitchFamily="2" charset="77"/>
              <a:cs typeface="Questrial" pitchFamily="2" charset="77"/>
              <a:sym typeface="Quicksand Medium"/>
            </a:endParaRPr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3AF3FD9E-D724-2CEB-58E5-220F95F6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9042"/>
            <a:ext cx="1538659" cy="31448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150D0D-3C06-47C8-D638-06025B63F0E1}"/>
              </a:ext>
            </a:extLst>
          </p:cNvPr>
          <p:cNvSpPr/>
          <p:nvPr/>
        </p:nvSpPr>
        <p:spPr>
          <a:xfrm>
            <a:off x="130629" y="3567793"/>
            <a:ext cx="1551214" cy="1412421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4F17A9-F9C7-3BA2-DB61-07F9ABBC40FD}"/>
              </a:ext>
            </a:extLst>
          </p:cNvPr>
          <p:cNvSpPr/>
          <p:nvPr/>
        </p:nvSpPr>
        <p:spPr>
          <a:xfrm>
            <a:off x="7592786" y="116714"/>
            <a:ext cx="1551214" cy="1412421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2352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3E1051-AC90-6557-58EA-E95E589668D9}"/>
              </a:ext>
            </a:extLst>
          </p:cNvPr>
          <p:cNvSpPr/>
          <p:nvPr/>
        </p:nvSpPr>
        <p:spPr>
          <a:xfrm>
            <a:off x="0" y="1"/>
            <a:ext cx="186983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030" name="Google Shape;1030;p37"/>
          <p:cNvSpPr txBox="1">
            <a:spLocks noGrp="1"/>
          </p:cNvSpPr>
          <p:nvPr>
            <p:ph type="title"/>
          </p:nvPr>
        </p:nvSpPr>
        <p:spPr>
          <a:xfrm>
            <a:off x="-181520" y="257972"/>
            <a:ext cx="3120958" cy="1047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3200" dirty="0">
                <a:solidFill>
                  <a:srgbClr val="FF8384"/>
                </a:solidFill>
              </a:rPr>
              <a:t>Low-Fidelity Prototype</a:t>
            </a:r>
            <a:endParaRPr sz="3200" dirty="0">
              <a:solidFill>
                <a:srgbClr val="FF8384"/>
              </a:solidFill>
            </a:endParaRPr>
          </a:p>
        </p:txBody>
      </p:sp>
      <p:sp>
        <p:nvSpPr>
          <p:cNvPr id="2" name="Google Shape;207;p32">
            <a:extLst>
              <a:ext uri="{FF2B5EF4-FFF2-40B4-BE49-F238E27FC236}">
                <a16:creationId xmlns:a16="http://schemas.microsoft.com/office/drawing/2014/main" id="{363F68AD-74DA-8DC3-AD96-05DC8CE79EB6}"/>
              </a:ext>
            </a:extLst>
          </p:cNvPr>
          <p:cNvSpPr txBox="1"/>
          <p:nvPr/>
        </p:nvSpPr>
        <p:spPr>
          <a:xfrm>
            <a:off x="3120958" y="198243"/>
            <a:ext cx="5292417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bg2"/>
                </a:solidFill>
                <a:latin typeface="Archivo Light"/>
                <a:ea typeface="Archivo Light"/>
                <a:cs typeface="Archivo Light"/>
                <a:sym typeface="Archivo Light"/>
              </a:rPr>
              <a:t>I created</a:t>
            </a:r>
            <a:r>
              <a:rPr lang="en-US" dirty="0">
                <a:solidFill>
                  <a:schemeClr val="bg2"/>
                </a:solidFill>
                <a:latin typeface="Archivo Light"/>
                <a:ea typeface="Archivo Light"/>
                <a:cs typeface="Archivo Light"/>
                <a:sym typeface="Archivo Light"/>
              </a:rPr>
              <a:t> a</a:t>
            </a:r>
            <a:r>
              <a:rPr lang="en-US" b="0" i="0" u="none" strike="noStrike" cap="none" dirty="0">
                <a:solidFill>
                  <a:schemeClr val="bg2"/>
                </a:solidFill>
                <a:latin typeface="Archivo Light"/>
                <a:ea typeface="Archivo Light"/>
                <a:cs typeface="Archivo Light"/>
                <a:sym typeface="Archivo Light"/>
              </a:rPr>
              <a:t> low-fidelity prototype from the user flow diagram and wireframes to test functionality before incorporating it into the final design and to ensure accessibility for end-users.</a:t>
            </a:r>
            <a:endParaRPr b="0" i="0" u="none" strike="noStrike" cap="none" dirty="0">
              <a:solidFill>
                <a:schemeClr val="bg2"/>
              </a:solidFill>
              <a:latin typeface="Archivo Light"/>
              <a:ea typeface="Archivo Light"/>
              <a:cs typeface="Archivo Light"/>
              <a:sym typeface="Archivo Light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A70A07-AA10-B34C-01EC-51BB17CFD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99" y="1545358"/>
            <a:ext cx="1478344" cy="3021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6F152-32AE-B622-8275-E05596B8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47" y="1545358"/>
            <a:ext cx="1494714" cy="3055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7F5C7-76FF-4963-5CA5-447A357BE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247" y="1545358"/>
            <a:ext cx="1492232" cy="3045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E193ED-6FC3-251B-E3B9-559A30AC0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565" y="1545358"/>
            <a:ext cx="1494715" cy="3055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E6AD53-C8E0-9D47-1DC8-650518E94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129" y="1545358"/>
            <a:ext cx="1492232" cy="3049991"/>
          </a:xfrm>
          <a:prstGeom prst="rect">
            <a:avLst/>
          </a:prstGeom>
        </p:spPr>
      </p:pic>
      <p:sp>
        <p:nvSpPr>
          <p:cNvPr id="5" name="Google Shape;1010;p34">
            <a:extLst>
              <a:ext uri="{FF2B5EF4-FFF2-40B4-BE49-F238E27FC236}">
                <a16:creationId xmlns:a16="http://schemas.microsoft.com/office/drawing/2014/main" id="{EB8E9FCB-C026-62DF-5A26-89C1AC947287}"/>
              </a:ext>
            </a:extLst>
          </p:cNvPr>
          <p:cNvSpPr txBox="1">
            <a:spLocks/>
          </p:cNvSpPr>
          <p:nvPr/>
        </p:nvSpPr>
        <p:spPr>
          <a:xfrm>
            <a:off x="462818" y="4550119"/>
            <a:ext cx="1271208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Progress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Google Shape;1010;p34">
            <a:extLst>
              <a:ext uri="{FF2B5EF4-FFF2-40B4-BE49-F238E27FC236}">
                <a16:creationId xmlns:a16="http://schemas.microsoft.com/office/drawing/2014/main" id="{1578112B-E4F9-38F7-9A8E-B9222371211E}"/>
              </a:ext>
            </a:extLst>
          </p:cNvPr>
          <p:cNvSpPr txBox="1">
            <a:spLocks/>
          </p:cNvSpPr>
          <p:nvPr/>
        </p:nvSpPr>
        <p:spPr>
          <a:xfrm>
            <a:off x="2091787" y="4550119"/>
            <a:ext cx="1551072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Challenges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Google Shape;1010;p34">
            <a:extLst>
              <a:ext uri="{FF2B5EF4-FFF2-40B4-BE49-F238E27FC236}">
                <a16:creationId xmlns:a16="http://schemas.microsoft.com/office/drawing/2014/main" id="{F4B68B5D-B694-4CD2-6B83-83CDF58AA589}"/>
              </a:ext>
            </a:extLst>
          </p:cNvPr>
          <p:cNvSpPr txBox="1">
            <a:spLocks/>
          </p:cNvSpPr>
          <p:nvPr/>
        </p:nvSpPr>
        <p:spPr>
          <a:xfrm>
            <a:off x="4123704" y="4550119"/>
            <a:ext cx="1271208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Search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Google Shape;1010;p34">
            <a:extLst>
              <a:ext uri="{FF2B5EF4-FFF2-40B4-BE49-F238E27FC236}">
                <a16:creationId xmlns:a16="http://schemas.microsoft.com/office/drawing/2014/main" id="{6505423D-75DF-F78D-8678-8EF8E5B9FD01}"/>
              </a:ext>
            </a:extLst>
          </p:cNvPr>
          <p:cNvSpPr txBox="1">
            <a:spLocks/>
          </p:cNvSpPr>
          <p:nvPr/>
        </p:nvSpPr>
        <p:spPr>
          <a:xfrm>
            <a:off x="5522400" y="4550119"/>
            <a:ext cx="1574285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Community 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Google Shape;1010;p34">
            <a:extLst>
              <a:ext uri="{FF2B5EF4-FFF2-40B4-BE49-F238E27FC236}">
                <a16:creationId xmlns:a16="http://schemas.microsoft.com/office/drawing/2014/main" id="{83DD7714-965D-63C6-F9AC-6868CF0C08AE}"/>
              </a:ext>
            </a:extLst>
          </p:cNvPr>
          <p:cNvSpPr txBox="1">
            <a:spLocks/>
          </p:cNvSpPr>
          <p:nvPr/>
        </p:nvSpPr>
        <p:spPr>
          <a:xfrm>
            <a:off x="7410085" y="4550119"/>
            <a:ext cx="1450132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Resources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02E1824B-D60C-AFB1-C293-3F116344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9">
            <a:extLst>
              <a:ext uri="{FF2B5EF4-FFF2-40B4-BE49-F238E27FC236}">
                <a16:creationId xmlns:a16="http://schemas.microsoft.com/office/drawing/2014/main" id="{41FE3E6B-8AE8-16EF-D9BA-28E766E176B5}"/>
              </a:ext>
            </a:extLst>
          </p:cNvPr>
          <p:cNvSpPr/>
          <p:nvPr/>
        </p:nvSpPr>
        <p:spPr>
          <a:xfrm>
            <a:off x="2824996" y="2010060"/>
            <a:ext cx="1028400" cy="102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39">
            <a:extLst>
              <a:ext uri="{FF2B5EF4-FFF2-40B4-BE49-F238E27FC236}">
                <a16:creationId xmlns:a16="http://schemas.microsoft.com/office/drawing/2014/main" id="{10A4C324-CCD9-29BE-D272-E33CDB791BE2}"/>
              </a:ext>
            </a:extLst>
          </p:cNvPr>
          <p:cNvSpPr/>
          <p:nvPr/>
        </p:nvSpPr>
        <p:spPr>
          <a:xfrm>
            <a:off x="7376651" y="2010060"/>
            <a:ext cx="1028400" cy="102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3" name="Google Shape;1043;p39">
            <a:extLst>
              <a:ext uri="{FF2B5EF4-FFF2-40B4-BE49-F238E27FC236}">
                <a16:creationId xmlns:a16="http://schemas.microsoft.com/office/drawing/2014/main" id="{1D73E05A-5546-B7C9-F66B-2A0B5486DAD8}"/>
              </a:ext>
            </a:extLst>
          </p:cNvPr>
          <p:cNvSpPr/>
          <p:nvPr/>
        </p:nvSpPr>
        <p:spPr>
          <a:xfrm>
            <a:off x="632850" y="2010060"/>
            <a:ext cx="1028400" cy="1028400"/>
          </a:xfrm>
          <a:prstGeom prst="ellipse">
            <a:avLst/>
          </a:prstGeom>
          <a:solidFill>
            <a:srgbClr val="F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E4C50857-8707-D147-AFF4-6D4606F2F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0594" y="6375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>
                <a:solidFill>
                  <a:srgbClr val="FC807F"/>
                </a:solidFill>
              </a:rPr>
              <a:t>Usability Study</a:t>
            </a:r>
            <a:endParaRPr sz="4400" dirty="0">
              <a:solidFill>
                <a:srgbClr val="FC807F"/>
              </a:solidFill>
            </a:endParaRPr>
          </a:p>
        </p:txBody>
      </p:sp>
      <p:sp>
        <p:nvSpPr>
          <p:cNvPr id="1045" name="Google Shape;1045;p39">
            <a:extLst>
              <a:ext uri="{FF2B5EF4-FFF2-40B4-BE49-F238E27FC236}">
                <a16:creationId xmlns:a16="http://schemas.microsoft.com/office/drawing/2014/main" id="{56BC4651-8673-0071-9B01-D60C5D21514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3825" y="3038460"/>
            <a:ext cx="1798139" cy="1079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>
                <a:solidFill>
                  <a:srgbClr val="FC807F"/>
                </a:solidFill>
              </a:rPr>
              <a:t>Type:</a:t>
            </a:r>
            <a:br>
              <a:rPr lang="en" sz="2000" dirty="0">
                <a:solidFill>
                  <a:srgbClr val="FC807F"/>
                </a:solidFill>
              </a:rPr>
            </a:br>
            <a:r>
              <a:rPr lang="e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Moderated</a:t>
            </a:r>
            <a:endParaRPr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7" name="Google Shape;1047;p39">
            <a:extLst>
              <a:ext uri="{FF2B5EF4-FFF2-40B4-BE49-F238E27FC236}">
                <a16:creationId xmlns:a16="http://schemas.microsoft.com/office/drawing/2014/main" id="{6BB198AD-F3AE-16E3-AB64-A896F0ED0F04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121662" y="3325293"/>
            <a:ext cx="2336400" cy="554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>
                <a:solidFill>
                  <a:srgbClr val="FC807F"/>
                </a:solidFill>
              </a:rPr>
              <a:t>Participants:</a:t>
            </a:r>
            <a:br>
              <a:rPr lang="en" sz="2000" dirty="0">
                <a:solidFill>
                  <a:srgbClr val="FC807F"/>
                </a:solidFill>
              </a:rPr>
            </a:br>
            <a:r>
              <a:rPr lang="e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Four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9" name="Google Shape;1049;p39">
            <a:extLst>
              <a:ext uri="{FF2B5EF4-FFF2-40B4-BE49-F238E27FC236}">
                <a16:creationId xmlns:a16="http://schemas.microsoft.com/office/drawing/2014/main" id="{12A80745-E55F-E6B1-B930-A84CBAE9CF3E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836353" y="3325293"/>
            <a:ext cx="2336400" cy="703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solidFill>
                  <a:srgbClr val="FC807F"/>
                </a:solidFill>
              </a:rPr>
              <a:t>L</a:t>
            </a:r>
            <a:r>
              <a:rPr lang="en" sz="2000" dirty="0">
                <a:solidFill>
                  <a:srgbClr val="FC807F"/>
                </a:solidFill>
              </a:rPr>
              <a:t>ength:</a:t>
            </a:r>
            <a:br>
              <a:rPr lang="en" sz="2000" dirty="0">
                <a:solidFill>
                  <a:srgbClr val="FC807F"/>
                </a:solidFill>
              </a:rPr>
            </a:br>
            <a:r>
              <a:rPr lang="e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30 minutes</a:t>
            </a:r>
            <a:br>
              <a:rPr lang="en" sz="2000" dirty="0">
                <a:solidFill>
                  <a:srgbClr val="FC807F"/>
                </a:solidFill>
              </a:rPr>
            </a:br>
            <a:endParaRPr sz="2000" dirty="0">
              <a:solidFill>
                <a:srgbClr val="FC807F"/>
              </a:solidFill>
            </a:endParaRPr>
          </a:p>
        </p:txBody>
      </p:sp>
      <p:sp>
        <p:nvSpPr>
          <p:cNvPr id="4" name="Google Shape;1041;p39">
            <a:extLst>
              <a:ext uri="{FF2B5EF4-FFF2-40B4-BE49-F238E27FC236}">
                <a16:creationId xmlns:a16="http://schemas.microsoft.com/office/drawing/2014/main" id="{89908DAF-84D3-21EA-02D4-F5A7C81EF371}"/>
              </a:ext>
            </a:extLst>
          </p:cNvPr>
          <p:cNvSpPr/>
          <p:nvPr/>
        </p:nvSpPr>
        <p:spPr>
          <a:xfrm>
            <a:off x="5119779" y="2010060"/>
            <a:ext cx="1028400" cy="102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49;p39">
            <a:extLst>
              <a:ext uri="{FF2B5EF4-FFF2-40B4-BE49-F238E27FC236}">
                <a16:creationId xmlns:a16="http://schemas.microsoft.com/office/drawing/2014/main" id="{10344935-1C21-D090-5934-F202014ADA10}"/>
              </a:ext>
            </a:extLst>
          </p:cNvPr>
          <p:cNvSpPr txBox="1">
            <a:spLocks/>
          </p:cNvSpPr>
          <p:nvPr/>
        </p:nvSpPr>
        <p:spPr>
          <a:xfrm>
            <a:off x="4479007" y="3325293"/>
            <a:ext cx="2336400" cy="55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2000" dirty="0">
                <a:solidFill>
                  <a:srgbClr val="FC807F"/>
                </a:solidFill>
              </a:rPr>
              <a:t>Location:</a:t>
            </a:r>
            <a:br>
              <a:rPr lang="en-US" sz="2000" dirty="0">
                <a:solidFill>
                  <a:srgbClr val="FC807F"/>
                </a:solidFill>
              </a:rPr>
            </a:b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online</a:t>
            </a:r>
          </a:p>
        </p:txBody>
      </p:sp>
      <p:sp>
        <p:nvSpPr>
          <p:cNvPr id="13" name="Google Shape;227;p33">
            <a:extLst>
              <a:ext uri="{FF2B5EF4-FFF2-40B4-BE49-F238E27FC236}">
                <a16:creationId xmlns:a16="http://schemas.microsoft.com/office/drawing/2014/main" id="{FFA33FB8-C885-BB76-F921-D1D21B85340B}"/>
              </a:ext>
            </a:extLst>
          </p:cNvPr>
          <p:cNvSpPr/>
          <p:nvPr/>
        </p:nvSpPr>
        <p:spPr>
          <a:xfrm>
            <a:off x="933113" y="2287647"/>
            <a:ext cx="408453" cy="454479"/>
          </a:xfrm>
          <a:custGeom>
            <a:avLst/>
            <a:gdLst/>
            <a:ahLst/>
            <a:cxnLst/>
            <a:rect l="l" t="t" r="r" b="b"/>
            <a:pathLst>
              <a:path w="941" h="1046" extrusionOk="0">
                <a:moveTo>
                  <a:pt x="833" y="105"/>
                </a:moveTo>
                <a:lnTo>
                  <a:pt x="616" y="105"/>
                </a:lnTo>
                <a:cubicBezTo>
                  <a:pt x="593" y="46"/>
                  <a:pt x="537" y="0"/>
                  <a:pt x="469" y="0"/>
                </a:cubicBezTo>
                <a:cubicBezTo>
                  <a:pt x="401" y="0"/>
                  <a:pt x="345" y="46"/>
                  <a:pt x="322" y="105"/>
                </a:cubicBezTo>
                <a:lnTo>
                  <a:pt x="105" y="105"/>
                </a:lnTo>
                <a:cubicBezTo>
                  <a:pt x="48" y="105"/>
                  <a:pt x="0" y="153"/>
                  <a:pt x="0" y="209"/>
                </a:cubicBezTo>
                <a:lnTo>
                  <a:pt x="0" y="940"/>
                </a:lnTo>
                <a:cubicBezTo>
                  <a:pt x="0" y="997"/>
                  <a:pt x="48" y="1045"/>
                  <a:pt x="105" y="1045"/>
                </a:cubicBezTo>
                <a:lnTo>
                  <a:pt x="836" y="1045"/>
                </a:lnTo>
                <a:cubicBezTo>
                  <a:pt x="892" y="1045"/>
                  <a:pt x="940" y="997"/>
                  <a:pt x="940" y="940"/>
                </a:cubicBezTo>
                <a:lnTo>
                  <a:pt x="940" y="209"/>
                </a:lnTo>
                <a:cubicBezTo>
                  <a:pt x="937" y="150"/>
                  <a:pt x="889" y="105"/>
                  <a:pt x="833" y="105"/>
                </a:cubicBezTo>
                <a:close/>
                <a:moveTo>
                  <a:pt x="466" y="105"/>
                </a:moveTo>
                <a:cubicBezTo>
                  <a:pt x="494" y="105"/>
                  <a:pt x="520" y="127"/>
                  <a:pt x="520" y="158"/>
                </a:cubicBezTo>
                <a:cubicBezTo>
                  <a:pt x="520" y="187"/>
                  <a:pt x="497" y="212"/>
                  <a:pt x="466" y="212"/>
                </a:cubicBezTo>
                <a:cubicBezTo>
                  <a:pt x="435" y="212"/>
                  <a:pt x="412" y="190"/>
                  <a:pt x="412" y="158"/>
                </a:cubicBezTo>
                <a:cubicBezTo>
                  <a:pt x="415" y="127"/>
                  <a:pt x="438" y="105"/>
                  <a:pt x="466" y="105"/>
                </a:cubicBezTo>
                <a:close/>
                <a:moveTo>
                  <a:pt x="570" y="836"/>
                </a:moveTo>
                <a:lnTo>
                  <a:pt x="204" y="836"/>
                </a:lnTo>
                <a:lnTo>
                  <a:pt x="204" y="731"/>
                </a:lnTo>
                <a:lnTo>
                  <a:pt x="570" y="731"/>
                </a:lnTo>
                <a:lnTo>
                  <a:pt x="570" y="836"/>
                </a:lnTo>
                <a:close/>
                <a:moveTo>
                  <a:pt x="728" y="627"/>
                </a:moveTo>
                <a:lnTo>
                  <a:pt x="206" y="627"/>
                </a:lnTo>
                <a:lnTo>
                  <a:pt x="206" y="523"/>
                </a:lnTo>
                <a:lnTo>
                  <a:pt x="728" y="523"/>
                </a:lnTo>
                <a:lnTo>
                  <a:pt x="728" y="627"/>
                </a:lnTo>
                <a:close/>
                <a:moveTo>
                  <a:pt x="728" y="418"/>
                </a:moveTo>
                <a:lnTo>
                  <a:pt x="206" y="418"/>
                </a:lnTo>
                <a:lnTo>
                  <a:pt x="206" y="314"/>
                </a:lnTo>
                <a:lnTo>
                  <a:pt x="728" y="314"/>
                </a:lnTo>
                <a:lnTo>
                  <a:pt x="728" y="418"/>
                </a:lnTo>
                <a:close/>
              </a:path>
            </a:pathLst>
          </a:custGeom>
          <a:solidFill>
            <a:srgbClr val="FC80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5;p33">
            <a:extLst>
              <a:ext uri="{FF2B5EF4-FFF2-40B4-BE49-F238E27FC236}">
                <a16:creationId xmlns:a16="http://schemas.microsoft.com/office/drawing/2014/main" id="{BD649387-82A6-C658-DDC6-753CFBAEB425}"/>
              </a:ext>
            </a:extLst>
          </p:cNvPr>
          <p:cNvSpPr/>
          <p:nvPr/>
        </p:nvSpPr>
        <p:spPr>
          <a:xfrm>
            <a:off x="5461001" y="2287647"/>
            <a:ext cx="343666" cy="492728"/>
          </a:xfrm>
          <a:custGeom>
            <a:avLst/>
            <a:gdLst/>
            <a:ahLst/>
            <a:cxnLst/>
            <a:rect l="l" t="t" r="r" b="b"/>
            <a:pathLst>
              <a:path w="734" h="1048" extrusionOk="0">
                <a:moveTo>
                  <a:pt x="366" y="0"/>
                </a:moveTo>
                <a:cubicBezTo>
                  <a:pt x="163" y="0"/>
                  <a:pt x="0" y="164"/>
                  <a:pt x="0" y="367"/>
                </a:cubicBezTo>
                <a:cubicBezTo>
                  <a:pt x="0" y="641"/>
                  <a:pt x="366" y="1047"/>
                  <a:pt x="366" y="1047"/>
                </a:cubicBezTo>
                <a:cubicBezTo>
                  <a:pt x="366" y="1047"/>
                  <a:pt x="733" y="641"/>
                  <a:pt x="733" y="367"/>
                </a:cubicBezTo>
                <a:cubicBezTo>
                  <a:pt x="731" y="164"/>
                  <a:pt x="567" y="0"/>
                  <a:pt x="366" y="0"/>
                </a:cubicBezTo>
                <a:close/>
                <a:moveTo>
                  <a:pt x="366" y="497"/>
                </a:moveTo>
                <a:cubicBezTo>
                  <a:pt x="293" y="497"/>
                  <a:pt x="237" y="438"/>
                  <a:pt x="237" y="367"/>
                </a:cubicBezTo>
                <a:cubicBezTo>
                  <a:pt x="237" y="296"/>
                  <a:pt x="296" y="237"/>
                  <a:pt x="366" y="237"/>
                </a:cubicBezTo>
                <a:cubicBezTo>
                  <a:pt x="440" y="237"/>
                  <a:pt x="496" y="296"/>
                  <a:pt x="496" y="367"/>
                </a:cubicBezTo>
                <a:cubicBezTo>
                  <a:pt x="496" y="438"/>
                  <a:pt x="437" y="497"/>
                  <a:pt x="366" y="497"/>
                </a:cubicBezTo>
                <a:close/>
              </a:path>
            </a:pathLst>
          </a:custGeom>
          <a:solidFill>
            <a:srgbClr val="FC80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24;p33">
            <a:extLst>
              <a:ext uri="{FF2B5EF4-FFF2-40B4-BE49-F238E27FC236}">
                <a16:creationId xmlns:a16="http://schemas.microsoft.com/office/drawing/2014/main" id="{E152CD9E-00D2-BE89-B89B-628FC58057DA}"/>
              </a:ext>
            </a:extLst>
          </p:cNvPr>
          <p:cNvSpPr/>
          <p:nvPr/>
        </p:nvSpPr>
        <p:spPr>
          <a:xfrm>
            <a:off x="3039808" y="2287647"/>
            <a:ext cx="581233" cy="407830"/>
          </a:xfrm>
          <a:custGeom>
            <a:avLst/>
            <a:gdLst/>
            <a:ahLst/>
            <a:cxnLst/>
            <a:rect l="l" t="t" r="r" b="b"/>
            <a:pathLst>
              <a:path w="1048" h="735" extrusionOk="0">
                <a:moveTo>
                  <a:pt x="759" y="367"/>
                </a:moveTo>
                <a:cubicBezTo>
                  <a:pt x="833" y="367"/>
                  <a:pt x="889" y="308"/>
                  <a:pt x="889" y="237"/>
                </a:cubicBezTo>
                <a:cubicBezTo>
                  <a:pt x="889" y="167"/>
                  <a:pt x="830" y="107"/>
                  <a:pt x="759" y="107"/>
                </a:cubicBezTo>
                <a:cubicBezTo>
                  <a:pt x="686" y="107"/>
                  <a:pt x="630" y="167"/>
                  <a:pt x="630" y="237"/>
                </a:cubicBezTo>
                <a:cubicBezTo>
                  <a:pt x="630" y="308"/>
                  <a:pt x="689" y="367"/>
                  <a:pt x="759" y="367"/>
                </a:cubicBezTo>
                <a:close/>
                <a:moveTo>
                  <a:pt x="367" y="316"/>
                </a:moveTo>
                <a:cubicBezTo>
                  <a:pt x="455" y="316"/>
                  <a:pt x="522" y="246"/>
                  <a:pt x="522" y="158"/>
                </a:cubicBezTo>
                <a:cubicBezTo>
                  <a:pt x="522" y="71"/>
                  <a:pt x="452" y="0"/>
                  <a:pt x="367" y="0"/>
                </a:cubicBezTo>
                <a:cubicBezTo>
                  <a:pt x="283" y="0"/>
                  <a:pt x="209" y="71"/>
                  <a:pt x="209" y="158"/>
                </a:cubicBezTo>
                <a:cubicBezTo>
                  <a:pt x="209" y="246"/>
                  <a:pt x="283" y="316"/>
                  <a:pt x="367" y="316"/>
                </a:cubicBezTo>
                <a:close/>
                <a:moveTo>
                  <a:pt x="759" y="471"/>
                </a:moveTo>
                <a:cubicBezTo>
                  <a:pt x="664" y="471"/>
                  <a:pt x="472" y="519"/>
                  <a:pt x="472" y="615"/>
                </a:cubicBezTo>
                <a:lnTo>
                  <a:pt x="472" y="734"/>
                </a:lnTo>
                <a:lnTo>
                  <a:pt x="1047" y="734"/>
                </a:lnTo>
                <a:lnTo>
                  <a:pt x="1047" y="615"/>
                </a:lnTo>
                <a:cubicBezTo>
                  <a:pt x="1047" y="522"/>
                  <a:pt x="855" y="471"/>
                  <a:pt x="759" y="471"/>
                </a:cubicBezTo>
                <a:close/>
                <a:moveTo>
                  <a:pt x="367" y="421"/>
                </a:moveTo>
                <a:cubicBezTo>
                  <a:pt x="246" y="421"/>
                  <a:pt x="0" y="483"/>
                  <a:pt x="0" y="604"/>
                </a:cubicBezTo>
                <a:lnTo>
                  <a:pt x="0" y="734"/>
                </a:lnTo>
                <a:lnTo>
                  <a:pt x="367" y="734"/>
                </a:lnTo>
                <a:lnTo>
                  <a:pt x="367" y="615"/>
                </a:lnTo>
                <a:cubicBezTo>
                  <a:pt x="367" y="570"/>
                  <a:pt x="384" y="494"/>
                  <a:pt x="491" y="435"/>
                </a:cubicBezTo>
                <a:cubicBezTo>
                  <a:pt x="446" y="426"/>
                  <a:pt x="404" y="421"/>
                  <a:pt x="367" y="421"/>
                </a:cubicBezTo>
                <a:close/>
              </a:path>
            </a:pathLst>
          </a:custGeom>
          <a:solidFill>
            <a:srgbClr val="FC80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26;p33">
            <a:extLst>
              <a:ext uri="{FF2B5EF4-FFF2-40B4-BE49-F238E27FC236}">
                <a16:creationId xmlns:a16="http://schemas.microsoft.com/office/drawing/2014/main" id="{E9A54E8C-3F98-B438-D9DF-B0AF0047C7F3}"/>
              </a:ext>
            </a:extLst>
          </p:cNvPr>
          <p:cNvSpPr/>
          <p:nvPr/>
        </p:nvSpPr>
        <p:spPr>
          <a:xfrm>
            <a:off x="7643778" y="2287647"/>
            <a:ext cx="494146" cy="492069"/>
          </a:xfrm>
          <a:custGeom>
            <a:avLst/>
            <a:gdLst/>
            <a:ahLst/>
            <a:cxnLst/>
            <a:rect l="l" t="t" r="r" b="b"/>
            <a:pathLst>
              <a:path w="1048" h="1045" extrusionOk="0">
                <a:moveTo>
                  <a:pt x="522" y="0"/>
                </a:moveTo>
                <a:cubicBezTo>
                  <a:pt x="234" y="0"/>
                  <a:pt x="0" y="234"/>
                  <a:pt x="0" y="522"/>
                </a:cubicBezTo>
                <a:cubicBezTo>
                  <a:pt x="0" y="810"/>
                  <a:pt x="234" y="1044"/>
                  <a:pt x="522" y="1044"/>
                </a:cubicBezTo>
                <a:cubicBezTo>
                  <a:pt x="810" y="1044"/>
                  <a:pt x="1044" y="810"/>
                  <a:pt x="1044" y="522"/>
                </a:cubicBezTo>
                <a:cubicBezTo>
                  <a:pt x="1047" y="234"/>
                  <a:pt x="812" y="0"/>
                  <a:pt x="522" y="0"/>
                </a:cubicBezTo>
                <a:close/>
                <a:moveTo>
                  <a:pt x="525" y="940"/>
                </a:moveTo>
                <a:cubicBezTo>
                  <a:pt x="293" y="940"/>
                  <a:pt x="107" y="754"/>
                  <a:pt x="107" y="522"/>
                </a:cubicBezTo>
                <a:cubicBezTo>
                  <a:pt x="107" y="291"/>
                  <a:pt x="293" y="104"/>
                  <a:pt x="525" y="104"/>
                </a:cubicBezTo>
                <a:cubicBezTo>
                  <a:pt x="756" y="104"/>
                  <a:pt x="942" y="290"/>
                  <a:pt x="942" y="522"/>
                </a:cubicBezTo>
                <a:cubicBezTo>
                  <a:pt x="942" y="753"/>
                  <a:pt x="753" y="940"/>
                  <a:pt x="525" y="940"/>
                </a:cubicBezTo>
                <a:close/>
                <a:moveTo>
                  <a:pt x="471" y="259"/>
                </a:moveTo>
                <a:lnTo>
                  <a:pt x="471" y="573"/>
                </a:lnTo>
                <a:lnTo>
                  <a:pt x="745" y="736"/>
                </a:lnTo>
                <a:lnTo>
                  <a:pt x="784" y="671"/>
                </a:lnTo>
                <a:lnTo>
                  <a:pt x="550" y="533"/>
                </a:lnTo>
                <a:lnTo>
                  <a:pt x="550" y="259"/>
                </a:lnTo>
                <a:lnTo>
                  <a:pt x="471" y="259"/>
                </a:lnTo>
                <a:close/>
              </a:path>
            </a:pathLst>
          </a:custGeom>
          <a:solidFill>
            <a:srgbClr val="FC80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203A36-A784-0508-A701-D52845E11D48}"/>
              </a:ext>
            </a:extLst>
          </p:cNvPr>
          <p:cNvSpPr/>
          <p:nvPr/>
        </p:nvSpPr>
        <p:spPr>
          <a:xfrm>
            <a:off x="7511143" y="293914"/>
            <a:ext cx="1469571" cy="124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8480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3">
          <a:extLst>
            <a:ext uri="{FF2B5EF4-FFF2-40B4-BE49-F238E27FC236}">
              <a16:creationId xmlns:a16="http://schemas.microsoft.com/office/drawing/2014/main" id="{3C694F79-3056-672D-841B-3E43E3EEB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96;p34">
            <a:extLst>
              <a:ext uri="{FF2B5EF4-FFF2-40B4-BE49-F238E27FC236}">
                <a16:creationId xmlns:a16="http://schemas.microsoft.com/office/drawing/2014/main" id="{5EA67890-BB20-D53F-F951-B3BD650F0D78}"/>
              </a:ext>
            </a:extLst>
          </p:cNvPr>
          <p:cNvSpPr/>
          <p:nvPr/>
        </p:nvSpPr>
        <p:spPr>
          <a:xfrm>
            <a:off x="5419666" y="1026312"/>
            <a:ext cx="979548" cy="979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0E270B-EB0C-1E85-C8E4-66BD9F4A35DD}"/>
              </a:ext>
            </a:extLst>
          </p:cNvPr>
          <p:cNvSpPr/>
          <p:nvPr/>
        </p:nvSpPr>
        <p:spPr>
          <a:xfrm>
            <a:off x="7511143" y="293914"/>
            <a:ext cx="1469571" cy="124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9E01EF-FE68-8F79-CCC8-05A0430BBD9F}"/>
              </a:ext>
            </a:extLst>
          </p:cNvPr>
          <p:cNvSpPr/>
          <p:nvPr/>
        </p:nvSpPr>
        <p:spPr>
          <a:xfrm>
            <a:off x="5857292" y="1686923"/>
            <a:ext cx="2983615" cy="1458967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1F7D01-E35D-A16E-CE50-5D40F84EECD7}"/>
              </a:ext>
            </a:extLst>
          </p:cNvPr>
          <p:cNvSpPr/>
          <p:nvPr/>
        </p:nvSpPr>
        <p:spPr>
          <a:xfrm>
            <a:off x="963605" y="3294663"/>
            <a:ext cx="3237617" cy="1613811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96" name="Google Shape;996;p34">
            <a:extLst>
              <a:ext uri="{FF2B5EF4-FFF2-40B4-BE49-F238E27FC236}">
                <a16:creationId xmlns:a16="http://schemas.microsoft.com/office/drawing/2014/main" id="{0B7183B1-63E0-ECF5-2E60-A51658CD374D}"/>
              </a:ext>
            </a:extLst>
          </p:cNvPr>
          <p:cNvSpPr/>
          <p:nvPr/>
        </p:nvSpPr>
        <p:spPr>
          <a:xfrm>
            <a:off x="192612" y="2759334"/>
            <a:ext cx="979548" cy="979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9D951-A62E-35C3-0C52-EB4F189D152A}"/>
              </a:ext>
            </a:extLst>
          </p:cNvPr>
          <p:cNvSpPr/>
          <p:nvPr/>
        </p:nvSpPr>
        <p:spPr>
          <a:xfrm>
            <a:off x="1246026" y="1309517"/>
            <a:ext cx="3721586" cy="1451950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97" name="Google Shape;997;p34">
            <a:extLst>
              <a:ext uri="{FF2B5EF4-FFF2-40B4-BE49-F238E27FC236}">
                <a16:creationId xmlns:a16="http://schemas.microsoft.com/office/drawing/2014/main" id="{6E3F1E69-4390-9AF3-4F5F-79E646A55D6F}"/>
              </a:ext>
            </a:extLst>
          </p:cNvPr>
          <p:cNvSpPr/>
          <p:nvPr/>
        </p:nvSpPr>
        <p:spPr>
          <a:xfrm>
            <a:off x="356346" y="1318009"/>
            <a:ext cx="979548" cy="9791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8" name="Google Shape;998;p34">
            <a:extLst>
              <a:ext uri="{FF2B5EF4-FFF2-40B4-BE49-F238E27FC236}">
                <a16:creationId xmlns:a16="http://schemas.microsoft.com/office/drawing/2014/main" id="{F9B25D41-5B60-67F7-E059-6C474FA8A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460" y="1507424"/>
            <a:ext cx="3412295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solidFill>
                  <a:srgbClr val="FC807F"/>
                </a:solidFill>
              </a:rPr>
              <a:t>‘Pillar’s concept unclear…</a:t>
            </a:r>
            <a:endParaRPr sz="2000" dirty="0">
              <a:solidFill>
                <a:srgbClr val="FC807F"/>
              </a:solidFill>
            </a:endParaRPr>
          </a:p>
        </p:txBody>
      </p:sp>
      <p:sp>
        <p:nvSpPr>
          <p:cNvPr id="999" name="Google Shape;999;p34">
            <a:extLst>
              <a:ext uri="{FF2B5EF4-FFF2-40B4-BE49-F238E27FC236}">
                <a16:creationId xmlns:a16="http://schemas.microsoft.com/office/drawing/2014/main" id="{43BD6336-FF65-0278-CC67-5F3D0F4961D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87594" y="1465814"/>
            <a:ext cx="1126775" cy="683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>
                <a:solidFill>
                  <a:srgbClr val="FF8A8B"/>
                </a:solidFill>
              </a:rPr>
              <a:t>01.</a:t>
            </a:r>
            <a:endParaRPr sz="4000" dirty="0">
              <a:solidFill>
                <a:srgbClr val="FF8A8B"/>
              </a:solidFill>
            </a:endParaRPr>
          </a:p>
        </p:txBody>
      </p:sp>
      <p:sp>
        <p:nvSpPr>
          <p:cNvPr id="1000" name="Google Shape;1000;p34">
            <a:extLst>
              <a:ext uri="{FF2B5EF4-FFF2-40B4-BE49-F238E27FC236}">
                <a16:creationId xmlns:a16="http://schemas.microsoft.com/office/drawing/2014/main" id="{D636D78E-F068-61F7-763D-9F3C9DC1B3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6026" y="1977672"/>
            <a:ext cx="3563730" cy="7837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694" indent="0" algn="l">
              <a:buClr>
                <a:schemeClr val="accent2"/>
              </a:buClr>
              <a:buNone/>
            </a:pPr>
            <a:r>
              <a:rPr lang="en-US" dirty="0">
                <a:solidFill>
                  <a:schemeClr val="bg2"/>
                </a:solidFill>
              </a:rPr>
              <a:t>The emphasis on 3-pillars overcomplicates the function of the app.</a:t>
            </a:r>
          </a:p>
        </p:txBody>
      </p:sp>
      <p:sp>
        <p:nvSpPr>
          <p:cNvPr id="1001" name="Google Shape;1001;p34">
            <a:extLst>
              <a:ext uri="{FF2B5EF4-FFF2-40B4-BE49-F238E27FC236}">
                <a16:creationId xmlns:a16="http://schemas.microsoft.com/office/drawing/2014/main" id="{790193E7-3448-0B60-B9A6-7471D7EFF094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070490" y="1949949"/>
            <a:ext cx="2640309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solidFill>
                  <a:srgbClr val="FC807F"/>
                </a:solidFill>
              </a:rPr>
              <a:t>“</a:t>
            </a:r>
            <a:r>
              <a:rPr lang="en" sz="2000" dirty="0">
                <a:solidFill>
                  <a:srgbClr val="FC807F"/>
                </a:solidFill>
              </a:rPr>
              <a:t>How can I ‘add activity?”</a:t>
            </a:r>
            <a:endParaRPr sz="2000" dirty="0">
              <a:solidFill>
                <a:srgbClr val="FC807F"/>
              </a:solidFill>
            </a:endParaRPr>
          </a:p>
        </p:txBody>
      </p:sp>
      <p:sp>
        <p:nvSpPr>
          <p:cNvPr id="1003" name="Google Shape;1003;p34">
            <a:extLst>
              <a:ext uri="{FF2B5EF4-FFF2-40B4-BE49-F238E27FC236}">
                <a16:creationId xmlns:a16="http://schemas.microsoft.com/office/drawing/2014/main" id="{AA3F7714-D376-F5FF-4329-283833A21E15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070490" y="2277751"/>
            <a:ext cx="2723400" cy="994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bg2"/>
                </a:solidFill>
              </a:rPr>
              <a:t>This isn’t intuitive and taking the users longer than hoped…</a:t>
            </a:r>
          </a:p>
        </p:txBody>
      </p:sp>
      <p:sp>
        <p:nvSpPr>
          <p:cNvPr id="1004" name="Google Shape;1004;p34">
            <a:extLst>
              <a:ext uri="{FF2B5EF4-FFF2-40B4-BE49-F238E27FC236}">
                <a16:creationId xmlns:a16="http://schemas.microsoft.com/office/drawing/2014/main" id="{57D2AFBA-2504-F9B1-8B9A-5F40245708B1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1067388" y="3430998"/>
            <a:ext cx="3112406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>
                <a:solidFill>
                  <a:srgbClr val="FC807F"/>
                </a:solidFill>
              </a:rPr>
              <a:t>Progress &amp; Challenges overwhelming</a:t>
            </a:r>
            <a:endParaRPr sz="2000" dirty="0">
              <a:solidFill>
                <a:srgbClr val="FC807F"/>
              </a:solidFill>
            </a:endParaRPr>
          </a:p>
        </p:txBody>
      </p:sp>
      <p:sp>
        <p:nvSpPr>
          <p:cNvPr id="1005" name="Google Shape;1005;p34">
            <a:extLst>
              <a:ext uri="{FF2B5EF4-FFF2-40B4-BE49-F238E27FC236}">
                <a16:creationId xmlns:a16="http://schemas.microsoft.com/office/drawing/2014/main" id="{C3BC09A6-0A23-775C-ED9D-4B8271E3ED61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26453" y="2993208"/>
            <a:ext cx="1126775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>
                <a:solidFill>
                  <a:srgbClr val="FF8A8B"/>
                </a:solidFill>
              </a:rPr>
              <a:t>03.</a:t>
            </a:r>
            <a:endParaRPr sz="4000" dirty="0">
              <a:solidFill>
                <a:srgbClr val="FF8A8B"/>
              </a:solidFill>
            </a:endParaRPr>
          </a:p>
        </p:txBody>
      </p:sp>
      <p:sp>
        <p:nvSpPr>
          <p:cNvPr id="1006" name="Google Shape;1006;p34">
            <a:extLst>
              <a:ext uri="{FF2B5EF4-FFF2-40B4-BE49-F238E27FC236}">
                <a16:creationId xmlns:a16="http://schemas.microsoft.com/office/drawing/2014/main" id="{BAF329ED-01DF-05FF-29AC-510A2FCAE4BB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1110345" y="3975128"/>
            <a:ext cx="3237617" cy="884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bg2"/>
                </a:solidFill>
              </a:rPr>
              <a:t>There’re too many graphics for progress and challenges. It’s overwhelming and confusing…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10" name="Google Shape;1010;p34">
            <a:extLst>
              <a:ext uri="{FF2B5EF4-FFF2-40B4-BE49-F238E27FC236}">
                <a16:creationId xmlns:a16="http://schemas.microsoft.com/office/drawing/2014/main" id="{57E0E6FF-0473-B4D6-802E-706911BC23E1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973461" y="307871"/>
            <a:ext cx="69887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>
                <a:solidFill>
                  <a:srgbClr val="FC807F"/>
                </a:solidFill>
              </a:rPr>
              <a:t>Usability Study Findings…</a:t>
            </a:r>
            <a:endParaRPr sz="3600" dirty="0">
              <a:solidFill>
                <a:srgbClr val="FC807F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2307E2-A436-46C9-8B53-3C52CAA04DAD}"/>
              </a:ext>
            </a:extLst>
          </p:cNvPr>
          <p:cNvSpPr/>
          <p:nvPr/>
        </p:nvSpPr>
        <p:spPr>
          <a:xfrm>
            <a:off x="5557957" y="3634085"/>
            <a:ext cx="3133710" cy="1304346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Google Shape;995;p34">
            <a:extLst>
              <a:ext uri="{FF2B5EF4-FFF2-40B4-BE49-F238E27FC236}">
                <a16:creationId xmlns:a16="http://schemas.microsoft.com/office/drawing/2014/main" id="{10FEB3D1-73E3-86F7-DB85-77AFD9FFA9D7}"/>
              </a:ext>
            </a:extLst>
          </p:cNvPr>
          <p:cNvSpPr/>
          <p:nvPr/>
        </p:nvSpPr>
        <p:spPr>
          <a:xfrm>
            <a:off x="4663591" y="3205588"/>
            <a:ext cx="998192" cy="9688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1001;p34">
            <a:extLst>
              <a:ext uri="{FF2B5EF4-FFF2-40B4-BE49-F238E27FC236}">
                <a16:creationId xmlns:a16="http://schemas.microsoft.com/office/drawing/2014/main" id="{E0805564-3772-D362-80BC-8A26AA3FC820}"/>
              </a:ext>
            </a:extLst>
          </p:cNvPr>
          <p:cNvSpPr txBox="1">
            <a:spLocks/>
          </p:cNvSpPr>
          <p:nvPr/>
        </p:nvSpPr>
        <p:spPr>
          <a:xfrm>
            <a:off x="5670250" y="3664078"/>
            <a:ext cx="2739482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2000" dirty="0">
                <a:solidFill>
                  <a:srgbClr val="FC807F"/>
                </a:solidFill>
              </a:rPr>
              <a:t>Inclusivity concerns</a:t>
            </a:r>
          </a:p>
        </p:txBody>
      </p:sp>
      <p:sp>
        <p:nvSpPr>
          <p:cNvPr id="6" name="Google Shape;1002;p34">
            <a:extLst>
              <a:ext uri="{FF2B5EF4-FFF2-40B4-BE49-F238E27FC236}">
                <a16:creationId xmlns:a16="http://schemas.microsoft.com/office/drawing/2014/main" id="{AFA164DC-5922-82D3-CC58-63BFBF781C77}"/>
              </a:ext>
            </a:extLst>
          </p:cNvPr>
          <p:cNvSpPr txBox="1">
            <a:spLocks/>
          </p:cNvSpPr>
          <p:nvPr/>
        </p:nvSpPr>
        <p:spPr>
          <a:xfrm>
            <a:off x="4588709" y="3425112"/>
            <a:ext cx="1113322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1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" sz="4000" dirty="0">
                <a:solidFill>
                  <a:srgbClr val="FF8A8B"/>
                </a:solidFill>
              </a:rPr>
              <a:t>04.</a:t>
            </a:r>
          </a:p>
        </p:txBody>
      </p:sp>
      <p:sp>
        <p:nvSpPr>
          <p:cNvPr id="7" name="Google Shape;1003;p34">
            <a:extLst>
              <a:ext uri="{FF2B5EF4-FFF2-40B4-BE49-F238E27FC236}">
                <a16:creationId xmlns:a16="http://schemas.microsoft.com/office/drawing/2014/main" id="{6D94EDD4-B20B-EC7A-C240-70F68ABB20B6}"/>
              </a:ext>
            </a:extLst>
          </p:cNvPr>
          <p:cNvSpPr txBox="1">
            <a:spLocks/>
          </p:cNvSpPr>
          <p:nvPr/>
        </p:nvSpPr>
        <p:spPr>
          <a:xfrm>
            <a:off x="5686599" y="3935144"/>
            <a:ext cx="2876427" cy="99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" dirty="0">
                <a:solidFill>
                  <a:schemeClr val="bg2"/>
                </a:solidFill>
              </a:rPr>
              <a:t>The app is not inclusive and does not cater for all genders/identities.</a:t>
            </a:r>
          </a:p>
        </p:txBody>
      </p:sp>
      <p:sp>
        <p:nvSpPr>
          <p:cNvPr id="12" name="Google Shape;1005;p34">
            <a:extLst>
              <a:ext uri="{FF2B5EF4-FFF2-40B4-BE49-F238E27FC236}">
                <a16:creationId xmlns:a16="http://schemas.microsoft.com/office/drawing/2014/main" id="{DE2ACEA4-952A-0BDC-5873-C9971B4B98C6}"/>
              </a:ext>
            </a:extLst>
          </p:cNvPr>
          <p:cNvSpPr txBox="1">
            <a:spLocks/>
          </p:cNvSpPr>
          <p:nvPr/>
        </p:nvSpPr>
        <p:spPr>
          <a:xfrm>
            <a:off x="5405238" y="1238161"/>
            <a:ext cx="968918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1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" sz="4000" dirty="0">
                <a:solidFill>
                  <a:srgbClr val="FF8A8B"/>
                </a:solidFill>
              </a:rPr>
              <a:t>02</a:t>
            </a:r>
            <a:r>
              <a:rPr lang="en" sz="3200" dirty="0">
                <a:solidFill>
                  <a:srgbClr val="FF8A8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04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5">
          <a:extLst>
            <a:ext uri="{FF2B5EF4-FFF2-40B4-BE49-F238E27FC236}">
              <a16:creationId xmlns:a16="http://schemas.microsoft.com/office/drawing/2014/main" id="{94220948-8BBD-D4AA-5AF8-D031CB725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69E061-B44F-746B-FF09-6DFE3E16E66A}"/>
              </a:ext>
            </a:extLst>
          </p:cNvPr>
          <p:cNvSpPr/>
          <p:nvPr/>
        </p:nvSpPr>
        <p:spPr>
          <a:xfrm>
            <a:off x="163286" y="3671207"/>
            <a:ext cx="1469571" cy="124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124DF-6C3A-F39B-71EE-BF39B445DE15}"/>
              </a:ext>
            </a:extLst>
          </p:cNvPr>
          <p:cNvSpPr/>
          <p:nvPr/>
        </p:nvSpPr>
        <p:spPr>
          <a:xfrm>
            <a:off x="7511143" y="293914"/>
            <a:ext cx="1469571" cy="124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21DB9-E509-3199-ADD1-A4181611EB9D}"/>
              </a:ext>
            </a:extLst>
          </p:cNvPr>
          <p:cNvSpPr/>
          <p:nvPr/>
        </p:nvSpPr>
        <p:spPr>
          <a:xfrm>
            <a:off x="723899" y="949779"/>
            <a:ext cx="7717971" cy="3262991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036" name="Google Shape;1036;p38">
            <a:extLst>
              <a:ext uri="{FF2B5EF4-FFF2-40B4-BE49-F238E27FC236}">
                <a16:creationId xmlns:a16="http://schemas.microsoft.com/office/drawing/2014/main" id="{D51F6DAC-17D6-5840-0789-A10EDEC88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867" y="1417167"/>
            <a:ext cx="8314266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400" dirty="0">
                <a:solidFill>
                  <a:srgbClr val="FC807F"/>
                </a:solidFill>
              </a:rPr>
              <a:t>Changes following findings…</a:t>
            </a:r>
            <a:endParaRPr sz="5400" dirty="0">
              <a:solidFill>
                <a:srgbClr val="FC8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6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54C23DC3-49BB-BC76-6E0B-F7275105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2EEEF-913D-7F2B-E6D2-117AC0E2DD10}"/>
              </a:ext>
            </a:extLst>
          </p:cNvPr>
          <p:cNvSpPr/>
          <p:nvPr/>
        </p:nvSpPr>
        <p:spPr>
          <a:xfrm>
            <a:off x="7489783" y="161123"/>
            <a:ext cx="1531753" cy="129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DCC612BE-14AE-CD2F-4736-D36DEF5EB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300" y="161123"/>
            <a:ext cx="8487114" cy="1356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4000" dirty="0">
                <a:solidFill>
                  <a:srgbClr val="FC807F"/>
                </a:solidFill>
              </a:rPr>
              <a:t>Change 1. ‘Pillars’ concept unclear</a:t>
            </a:r>
            <a:endParaRPr sz="4000" dirty="0">
              <a:solidFill>
                <a:srgbClr val="FC807F"/>
              </a:solidFill>
            </a:endParaRPr>
          </a:p>
        </p:txBody>
      </p:sp>
      <p:sp>
        <p:nvSpPr>
          <p:cNvPr id="1045" name="Google Shape;1045;p39">
            <a:extLst>
              <a:ext uri="{FF2B5EF4-FFF2-40B4-BE49-F238E27FC236}">
                <a16:creationId xmlns:a16="http://schemas.microsoft.com/office/drawing/2014/main" id="{A8C76A2E-C5DB-BCEE-3553-4C2F1C4FC51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23888" y="1656733"/>
            <a:ext cx="115708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Issue: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1046" name="Google Shape;1046;p39">
            <a:extLst>
              <a:ext uri="{FF2B5EF4-FFF2-40B4-BE49-F238E27FC236}">
                <a16:creationId xmlns:a16="http://schemas.microsoft.com/office/drawing/2014/main" id="{43C1BFE7-32F9-116A-CB71-2FD2D7CFD1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7987" y="1910492"/>
            <a:ext cx="2552091" cy="1133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694" indent="0" algn="l">
              <a:buClr>
                <a:schemeClr val="accent2"/>
              </a:buClr>
              <a:buNone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emphasis on 3-pillars overcomplicates the function of the app.</a:t>
            </a:r>
          </a:p>
        </p:txBody>
      </p:sp>
      <p:sp>
        <p:nvSpPr>
          <p:cNvPr id="1047" name="Google Shape;1047;p39">
            <a:extLst>
              <a:ext uri="{FF2B5EF4-FFF2-40B4-BE49-F238E27FC236}">
                <a16:creationId xmlns:a16="http://schemas.microsoft.com/office/drawing/2014/main" id="{24226423-D263-D2D5-F4A2-DD25C3F6C6C5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22862" y="2888418"/>
            <a:ext cx="173013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Changes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Google Shape;1046;p39">
            <a:extLst>
              <a:ext uri="{FF2B5EF4-FFF2-40B4-BE49-F238E27FC236}">
                <a16:creationId xmlns:a16="http://schemas.microsoft.com/office/drawing/2014/main" id="{5A3CE1B4-19A9-EA85-285F-005F8AD1C4E5}"/>
              </a:ext>
            </a:extLst>
          </p:cNvPr>
          <p:cNvSpPr txBox="1">
            <a:spLocks/>
          </p:cNvSpPr>
          <p:nvPr/>
        </p:nvSpPr>
        <p:spPr>
          <a:xfrm>
            <a:off x="237987" y="3315008"/>
            <a:ext cx="2485965" cy="164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Keep 3-pillar philosophy, but with less emphasis.</a:t>
            </a:r>
          </a:p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More focus on activity in general, than specific pillars.</a:t>
            </a:r>
          </a:p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Explain pillars on home screen.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2608B8-01A1-C308-E470-A5F6AC23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16" y="1389127"/>
            <a:ext cx="1365630" cy="2791226"/>
          </a:xfrm>
          <a:prstGeom prst="rect">
            <a:avLst/>
          </a:prstGeom>
        </p:spPr>
      </p:pic>
      <p:pic>
        <p:nvPicPr>
          <p:cNvPr id="23" name="Picture 22" descr="A screenshot of a phone&#10;&#10;Description automatically generated">
            <a:extLst>
              <a:ext uri="{FF2B5EF4-FFF2-40B4-BE49-F238E27FC236}">
                <a16:creationId xmlns:a16="http://schemas.microsoft.com/office/drawing/2014/main" id="{AA03EBD4-645A-36D4-57B4-C0E57B209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855" y="1402977"/>
            <a:ext cx="1378169" cy="2816857"/>
          </a:xfrm>
          <a:prstGeom prst="rect">
            <a:avLst/>
          </a:prstGeom>
        </p:spPr>
      </p:pic>
      <p:pic>
        <p:nvPicPr>
          <p:cNvPr id="25" name="Picture 24" descr="A screenshot of a phone&#10;&#10;Description automatically generated">
            <a:extLst>
              <a:ext uri="{FF2B5EF4-FFF2-40B4-BE49-F238E27FC236}">
                <a16:creationId xmlns:a16="http://schemas.microsoft.com/office/drawing/2014/main" id="{6C5FAD78-BF8C-5CDE-7AA8-889B08FC4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992" y="1402979"/>
            <a:ext cx="1378169" cy="2816855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8A3ADC-C0F8-6859-C9D3-C5E77FB3A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674" y="1389127"/>
            <a:ext cx="1365631" cy="2791230"/>
          </a:xfrm>
          <a:prstGeom prst="rect">
            <a:avLst/>
          </a:prstGeom>
        </p:spPr>
      </p:pic>
      <p:sp>
        <p:nvSpPr>
          <p:cNvPr id="28" name="Google Shape;1046;p39">
            <a:extLst>
              <a:ext uri="{FF2B5EF4-FFF2-40B4-BE49-F238E27FC236}">
                <a16:creationId xmlns:a16="http://schemas.microsoft.com/office/drawing/2014/main" id="{BC3C54B3-D785-3802-BCB6-4A6922BC1437}"/>
              </a:ext>
            </a:extLst>
          </p:cNvPr>
          <p:cNvSpPr txBox="1">
            <a:spLocks/>
          </p:cNvSpPr>
          <p:nvPr/>
        </p:nvSpPr>
        <p:spPr>
          <a:xfrm>
            <a:off x="2750340" y="4741793"/>
            <a:ext cx="1502817" cy="28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Activities logged using pillars (at top).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9694" indent="0" algn="l"/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Google Shape;1046;p39">
            <a:extLst>
              <a:ext uri="{FF2B5EF4-FFF2-40B4-BE49-F238E27FC236}">
                <a16:creationId xmlns:a16="http://schemas.microsoft.com/office/drawing/2014/main" id="{7B8173E5-B9C9-CE79-3138-FFD3956E9321}"/>
              </a:ext>
            </a:extLst>
          </p:cNvPr>
          <p:cNvSpPr txBox="1">
            <a:spLocks/>
          </p:cNvSpPr>
          <p:nvPr/>
        </p:nvSpPr>
        <p:spPr>
          <a:xfrm>
            <a:off x="4080344" y="4680107"/>
            <a:ext cx="19865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Pillars not listed at top.</a:t>
            </a:r>
          </a:p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About section at bottom explains pillars.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rgbClr val="FC807F"/>
              </a:solidFill>
            </a:endParaRPr>
          </a:p>
          <a:p>
            <a:pPr marL="139694" indent="0" algn="l"/>
            <a:endParaRPr lang="en-US" sz="1100" dirty="0">
              <a:solidFill>
                <a:srgbClr val="FC807F"/>
              </a:solidFill>
            </a:endParaRPr>
          </a:p>
        </p:txBody>
      </p:sp>
      <p:sp>
        <p:nvSpPr>
          <p:cNvPr id="30" name="Google Shape;1046;p39">
            <a:extLst>
              <a:ext uri="{FF2B5EF4-FFF2-40B4-BE49-F238E27FC236}">
                <a16:creationId xmlns:a16="http://schemas.microsoft.com/office/drawing/2014/main" id="{E6C72463-E8C4-1269-9DDC-588C6C33C378}"/>
              </a:ext>
            </a:extLst>
          </p:cNvPr>
          <p:cNvSpPr txBox="1">
            <a:spLocks/>
          </p:cNvSpPr>
          <p:nvPr/>
        </p:nvSpPr>
        <p:spPr>
          <a:xfrm>
            <a:off x="6023365" y="4698050"/>
            <a:ext cx="13735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Progress is listed in the context of pillars.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9694" indent="0" algn="l"/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Google Shape;1046;p39">
            <a:extLst>
              <a:ext uri="{FF2B5EF4-FFF2-40B4-BE49-F238E27FC236}">
                <a16:creationId xmlns:a16="http://schemas.microsoft.com/office/drawing/2014/main" id="{A2CA8125-7A26-7FB5-009A-78B878B57C65}"/>
              </a:ext>
            </a:extLst>
          </p:cNvPr>
          <p:cNvSpPr txBox="1">
            <a:spLocks/>
          </p:cNvSpPr>
          <p:nvPr/>
        </p:nvSpPr>
        <p:spPr>
          <a:xfrm>
            <a:off x="7492891" y="4680107"/>
            <a:ext cx="13735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Progress focuses on activities, not pillars.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9694" indent="0" algn="l"/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Google Shape;1045;p39">
            <a:extLst>
              <a:ext uri="{FF2B5EF4-FFF2-40B4-BE49-F238E27FC236}">
                <a16:creationId xmlns:a16="http://schemas.microsoft.com/office/drawing/2014/main" id="{449443BD-6146-DA89-9C0E-57BDF1C0CB5C}"/>
              </a:ext>
            </a:extLst>
          </p:cNvPr>
          <p:cNvSpPr txBox="1">
            <a:spLocks/>
          </p:cNvSpPr>
          <p:nvPr/>
        </p:nvSpPr>
        <p:spPr>
          <a:xfrm>
            <a:off x="2777434" y="4189761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Home Before</a:t>
            </a:r>
          </a:p>
        </p:txBody>
      </p:sp>
      <p:sp>
        <p:nvSpPr>
          <p:cNvPr id="33" name="Google Shape;1045;p39">
            <a:extLst>
              <a:ext uri="{FF2B5EF4-FFF2-40B4-BE49-F238E27FC236}">
                <a16:creationId xmlns:a16="http://schemas.microsoft.com/office/drawing/2014/main" id="{3818871C-EB21-6317-455C-50728E3E31FD}"/>
              </a:ext>
            </a:extLst>
          </p:cNvPr>
          <p:cNvSpPr txBox="1">
            <a:spLocks/>
          </p:cNvSpPr>
          <p:nvPr/>
        </p:nvSpPr>
        <p:spPr>
          <a:xfrm>
            <a:off x="4387441" y="4167885"/>
            <a:ext cx="144565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rgbClr val="FC807F"/>
                </a:solidFill>
              </a:rPr>
              <a:t>Home After</a:t>
            </a:r>
          </a:p>
        </p:txBody>
      </p:sp>
      <p:sp>
        <p:nvSpPr>
          <p:cNvPr id="34" name="Google Shape;1045;p39">
            <a:extLst>
              <a:ext uri="{FF2B5EF4-FFF2-40B4-BE49-F238E27FC236}">
                <a16:creationId xmlns:a16="http://schemas.microsoft.com/office/drawing/2014/main" id="{1E0F9E7F-4B84-B671-0CF6-54978EB8A3D2}"/>
              </a:ext>
            </a:extLst>
          </p:cNvPr>
          <p:cNvSpPr txBox="1">
            <a:spLocks/>
          </p:cNvSpPr>
          <p:nvPr/>
        </p:nvSpPr>
        <p:spPr>
          <a:xfrm>
            <a:off x="6007064" y="4169124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Progress Before</a:t>
            </a:r>
          </a:p>
        </p:txBody>
      </p:sp>
      <p:sp>
        <p:nvSpPr>
          <p:cNvPr id="35" name="Google Shape;1045;p39">
            <a:extLst>
              <a:ext uri="{FF2B5EF4-FFF2-40B4-BE49-F238E27FC236}">
                <a16:creationId xmlns:a16="http://schemas.microsoft.com/office/drawing/2014/main" id="{B9368CE4-B6A2-4C19-DBFB-FAB6D790B41A}"/>
              </a:ext>
            </a:extLst>
          </p:cNvPr>
          <p:cNvSpPr txBox="1">
            <a:spLocks/>
          </p:cNvSpPr>
          <p:nvPr/>
        </p:nvSpPr>
        <p:spPr>
          <a:xfrm>
            <a:off x="7453427" y="4169124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rgbClr val="FC807F"/>
                </a:solidFill>
              </a:rPr>
              <a:t>Progress After</a:t>
            </a:r>
          </a:p>
        </p:txBody>
      </p:sp>
    </p:spTree>
    <p:extLst>
      <p:ext uri="{BB962C8B-B14F-4D97-AF65-F5344CB8AC3E}">
        <p14:creationId xmlns:p14="http://schemas.microsoft.com/office/powerpoint/2010/main" val="306022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DD80232F-243B-6A43-6A24-BC3D8C9A5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9D8916-C9BB-244F-0A88-D091CCAB7BBE}"/>
              </a:ext>
            </a:extLst>
          </p:cNvPr>
          <p:cNvSpPr/>
          <p:nvPr/>
        </p:nvSpPr>
        <p:spPr>
          <a:xfrm>
            <a:off x="7489783" y="161123"/>
            <a:ext cx="1531753" cy="1293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1128C829-6603-EFD5-371F-F490ADF59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300" y="161123"/>
            <a:ext cx="7704000" cy="1356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4000" dirty="0">
                <a:solidFill>
                  <a:srgbClr val="FC807F"/>
                </a:solidFill>
              </a:rPr>
              <a:t>Change 2. ‘</a:t>
            </a:r>
            <a:r>
              <a:rPr lang="en-US" sz="4000" dirty="0">
                <a:solidFill>
                  <a:srgbClr val="FC807F"/>
                </a:solidFill>
              </a:rPr>
              <a:t>Progress’ &amp; ‘Challenges’ overwhelming</a:t>
            </a:r>
            <a:br>
              <a:rPr lang="en-US" sz="4000" dirty="0">
                <a:solidFill>
                  <a:srgbClr val="FC807F"/>
                </a:solidFill>
              </a:rPr>
            </a:br>
            <a:endParaRPr sz="4000" dirty="0">
              <a:solidFill>
                <a:srgbClr val="FC807F"/>
              </a:solidFill>
            </a:endParaRPr>
          </a:p>
        </p:txBody>
      </p:sp>
      <p:sp>
        <p:nvSpPr>
          <p:cNvPr id="1045" name="Google Shape;1045;p39">
            <a:extLst>
              <a:ext uri="{FF2B5EF4-FFF2-40B4-BE49-F238E27FC236}">
                <a16:creationId xmlns:a16="http://schemas.microsoft.com/office/drawing/2014/main" id="{895C7243-BC4F-00B9-6B72-7823CC284C8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22313" y="1777114"/>
            <a:ext cx="115708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Issue: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1046" name="Google Shape;1046;p39">
            <a:extLst>
              <a:ext uri="{FF2B5EF4-FFF2-40B4-BE49-F238E27FC236}">
                <a16:creationId xmlns:a16="http://schemas.microsoft.com/office/drawing/2014/main" id="{0ECF5FE0-13C2-DB4E-0C23-8E82916A50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9114" y="2123808"/>
            <a:ext cx="2552091" cy="1133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There’re too many graphics for progress and challenges. It’s overwhelming and confusing…</a:t>
            </a:r>
          </a:p>
        </p:txBody>
      </p:sp>
      <p:sp>
        <p:nvSpPr>
          <p:cNvPr id="1047" name="Google Shape;1047;p39">
            <a:extLst>
              <a:ext uri="{FF2B5EF4-FFF2-40B4-BE49-F238E27FC236}">
                <a16:creationId xmlns:a16="http://schemas.microsoft.com/office/drawing/2014/main" id="{8F53E64F-5C2B-8B29-7A8E-E2FEBB2403C5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44286" y="3339955"/>
            <a:ext cx="173013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Changes: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9" name="Google Shape;1046;p39">
            <a:extLst>
              <a:ext uri="{FF2B5EF4-FFF2-40B4-BE49-F238E27FC236}">
                <a16:creationId xmlns:a16="http://schemas.microsoft.com/office/drawing/2014/main" id="{09E63B72-9036-3F06-44E7-20FBE8D02B89}"/>
              </a:ext>
            </a:extLst>
          </p:cNvPr>
          <p:cNvSpPr txBox="1">
            <a:spLocks/>
          </p:cNvSpPr>
          <p:nvPr/>
        </p:nvSpPr>
        <p:spPr>
          <a:xfrm>
            <a:off x="285337" y="3584279"/>
            <a:ext cx="2880384" cy="139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Reduce progress and challenges to one page.</a:t>
            </a:r>
          </a:p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More emphasis on activity rather than individual pillars.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03FA6C-DD94-C930-DF03-0D1AC226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98" y="1777114"/>
            <a:ext cx="1244227" cy="2543089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A12E6D-4406-0C33-9D75-7BB892419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73" y="1792109"/>
            <a:ext cx="1244228" cy="2543093"/>
          </a:xfrm>
          <a:prstGeom prst="rect">
            <a:avLst/>
          </a:prstGeom>
        </p:spPr>
      </p:pic>
      <p:sp>
        <p:nvSpPr>
          <p:cNvPr id="31" name="Google Shape;1046;p39">
            <a:extLst>
              <a:ext uri="{FF2B5EF4-FFF2-40B4-BE49-F238E27FC236}">
                <a16:creationId xmlns:a16="http://schemas.microsoft.com/office/drawing/2014/main" id="{08C64E3F-184D-FCAF-CD89-C57DB824094B}"/>
              </a:ext>
            </a:extLst>
          </p:cNvPr>
          <p:cNvSpPr txBox="1">
            <a:spLocks/>
          </p:cNvSpPr>
          <p:nvPr/>
        </p:nvSpPr>
        <p:spPr>
          <a:xfrm>
            <a:off x="6500680" y="4866897"/>
            <a:ext cx="1855348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One page.</a:t>
            </a:r>
          </a:p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Less focus on pillars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rgbClr val="FC807F"/>
              </a:solidFill>
            </a:endParaRPr>
          </a:p>
          <a:p>
            <a:pPr marL="139694" indent="0" algn="l"/>
            <a:endParaRPr lang="en-US" sz="1100" dirty="0">
              <a:solidFill>
                <a:srgbClr val="FC807F"/>
              </a:solidFill>
            </a:endParaRPr>
          </a:p>
        </p:txBody>
      </p:sp>
      <p:sp>
        <p:nvSpPr>
          <p:cNvPr id="32" name="Google Shape;1045;p39">
            <a:extLst>
              <a:ext uri="{FF2B5EF4-FFF2-40B4-BE49-F238E27FC236}">
                <a16:creationId xmlns:a16="http://schemas.microsoft.com/office/drawing/2014/main" id="{DE93C431-847E-0CBF-FABE-8A9141BAC51E}"/>
              </a:ext>
            </a:extLst>
          </p:cNvPr>
          <p:cNvSpPr txBox="1">
            <a:spLocks/>
          </p:cNvSpPr>
          <p:nvPr/>
        </p:nvSpPr>
        <p:spPr>
          <a:xfrm>
            <a:off x="3383564" y="4212957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Progress Before</a:t>
            </a:r>
          </a:p>
        </p:txBody>
      </p:sp>
      <p:sp>
        <p:nvSpPr>
          <p:cNvPr id="33" name="Google Shape;1045;p39">
            <a:extLst>
              <a:ext uri="{FF2B5EF4-FFF2-40B4-BE49-F238E27FC236}">
                <a16:creationId xmlns:a16="http://schemas.microsoft.com/office/drawing/2014/main" id="{CD784C2B-D35C-9B49-D89F-207EA68D8314}"/>
              </a:ext>
            </a:extLst>
          </p:cNvPr>
          <p:cNvSpPr txBox="1">
            <a:spLocks/>
          </p:cNvSpPr>
          <p:nvPr/>
        </p:nvSpPr>
        <p:spPr>
          <a:xfrm>
            <a:off x="4832058" y="4212957"/>
            <a:ext cx="156605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Challenges Before</a:t>
            </a:r>
          </a:p>
        </p:txBody>
      </p:sp>
      <p:sp>
        <p:nvSpPr>
          <p:cNvPr id="35" name="Google Shape;1045;p39">
            <a:extLst>
              <a:ext uri="{FF2B5EF4-FFF2-40B4-BE49-F238E27FC236}">
                <a16:creationId xmlns:a16="http://schemas.microsoft.com/office/drawing/2014/main" id="{5C9D91C8-4F41-FD07-7D37-26CD759337DE}"/>
              </a:ext>
            </a:extLst>
          </p:cNvPr>
          <p:cNvSpPr txBox="1">
            <a:spLocks/>
          </p:cNvSpPr>
          <p:nvPr/>
        </p:nvSpPr>
        <p:spPr>
          <a:xfrm>
            <a:off x="6735679" y="4277193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rgbClr val="FC807F"/>
                </a:solidFill>
              </a:rPr>
              <a:t>Progress &amp; Challenges After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5E6E9A-8C1B-1E35-33E5-0E752D7E7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809" y="1777113"/>
            <a:ext cx="1244227" cy="2543090"/>
          </a:xfrm>
          <a:prstGeom prst="rect">
            <a:avLst/>
          </a:prstGeom>
        </p:spPr>
      </p:pic>
      <p:sp>
        <p:nvSpPr>
          <p:cNvPr id="6" name="Google Shape;1046;p39">
            <a:extLst>
              <a:ext uri="{FF2B5EF4-FFF2-40B4-BE49-F238E27FC236}">
                <a16:creationId xmlns:a16="http://schemas.microsoft.com/office/drawing/2014/main" id="{389D41EA-427B-AE42-1892-FDE394847B50}"/>
              </a:ext>
            </a:extLst>
          </p:cNvPr>
          <p:cNvSpPr txBox="1">
            <a:spLocks/>
          </p:cNvSpPr>
          <p:nvPr/>
        </p:nvSpPr>
        <p:spPr>
          <a:xfrm>
            <a:off x="3324783" y="4580043"/>
            <a:ext cx="1566057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Many different progress graphics.</a:t>
            </a:r>
          </a:p>
        </p:txBody>
      </p:sp>
      <p:sp>
        <p:nvSpPr>
          <p:cNvPr id="7" name="Google Shape;1046;p39">
            <a:extLst>
              <a:ext uri="{FF2B5EF4-FFF2-40B4-BE49-F238E27FC236}">
                <a16:creationId xmlns:a16="http://schemas.microsoft.com/office/drawing/2014/main" id="{DDD83D71-E375-9B4E-63D9-1093A9C9958A}"/>
              </a:ext>
            </a:extLst>
          </p:cNvPr>
          <p:cNvSpPr txBox="1">
            <a:spLocks/>
          </p:cNvSpPr>
          <p:nvPr/>
        </p:nvSpPr>
        <p:spPr>
          <a:xfrm>
            <a:off x="4756094" y="4580042"/>
            <a:ext cx="1603414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Many different challenges graphics</a:t>
            </a:r>
          </a:p>
        </p:txBody>
      </p:sp>
    </p:spTree>
    <p:extLst>
      <p:ext uri="{BB962C8B-B14F-4D97-AF65-F5344CB8AC3E}">
        <p14:creationId xmlns:p14="http://schemas.microsoft.com/office/powerpoint/2010/main" val="26029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44"/>
          <p:cNvSpPr txBox="1">
            <a:spLocks noGrp="1"/>
          </p:cNvSpPr>
          <p:nvPr>
            <p:ph type="title"/>
          </p:nvPr>
        </p:nvSpPr>
        <p:spPr>
          <a:xfrm>
            <a:off x="757615" y="3348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>
                <a:solidFill>
                  <a:srgbClr val="FF8384"/>
                </a:solidFill>
              </a:rPr>
              <a:t>Project Overview</a:t>
            </a:r>
            <a:endParaRPr sz="4000" dirty="0">
              <a:solidFill>
                <a:srgbClr val="FF8384"/>
              </a:solidFill>
            </a:endParaRPr>
          </a:p>
        </p:txBody>
      </p:sp>
      <p:sp>
        <p:nvSpPr>
          <p:cNvPr id="1144" name="Google Shape;1144;p44"/>
          <p:cNvSpPr/>
          <p:nvPr/>
        </p:nvSpPr>
        <p:spPr>
          <a:xfrm flipH="1">
            <a:off x="3435715" y="1347127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5" name="Google Shape;1145;p44"/>
          <p:cNvSpPr txBox="1"/>
          <p:nvPr/>
        </p:nvSpPr>
        <p:spPr>
          <a:xfrm>
            <a:off x="5920780" y="1713901"/>
            <a:ext cx="2759581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Build platform to support men’s mental health with goals, advice, resources &amp; community</a:t>
            </a:r>
            <a:endParaRPr dirty="0">
              <a:solidFill>
                <a:schemeClr val="bg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6" name="Google Shape;1146;p44"/>
          <p:cNvSpPr txBox="1"/>
          <p:nvPr/>
        </p:nvSpPr>
        <p:spPr>
          <a:xfrm>
            <a:off x="5906925" y="1347155"/>
            <a:ext cx="24612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b="1" dirty="0">
                <a:solidFill>
                  <a:srgbClr val="FF8384"/>
                </a:solidFill>
                <a:latin typeface="Paytone One"/>
                <a:ea typeface="Paytone One"/>
                <a:cs typeface="Paytone One"/>
                <a:sym typeface="Paytone One"/>
              </a:rPr>
              <a:t>Goal</a:t>
            </a:r>
            <a:endParaRPr sz="2400" b="1" dirty="0">
              <a:solidFill>
                <a:srgbClr val="FF838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147" name="Google Shape;1147;p44"/>
          <p:cNvSpPr txBox="1"/>
          <p:nvPr/>
        </p:nvSpPr>
        <p:spPr>
          <a:xfrm>
            <a:off x="331509" y="1755323"/>
            <a:ext cx="2904566" cy="89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Men are less likely to seek help for mental health.</a:t>
            </a:r>
          </a:p>
          <a:p>
            <a:pPr algn="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No apps currently exist to address this. </a:t>
            </a:r>
          </a:p>
        </p:txBody>
      </p:sp>
      <p:sp>
        <p:nvSpPr>
          <p:cNvPr id="1148" name="Google Shape;1148;p44"/>
          <p:cNvSpPr txBox="1"/>
          <p:nvPr/>
        </p:nvSpPr>
        <p:spPr>
          <a:xfrm>
            <a:off x="774876" y="1347155"/>
            <a:ext cx="2461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2400" b="1" dirty="0">
                <a:solidFill>
                  <a:srgbClr val="FF8384"/>
                </a:solidFill>
                <a:latin typeface="Paytone One"/>
                <a:ea typeface="Paytone One"/>
                <a:cs typeface="Paytone One"/>
                <a:sym typeface="Paytone One"/>
              </a:rPr>
              <a:t>Problem</a:t>
            </a:r>
            <a:endParaRPr sz="2400" b="1" dirty="0">
              <a:solidFill>
                <a:srgbClr val="FF838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149" name="Google Shape;1149;p44"/>
          <p:cNvSpPr/>
          <p:nvPr/>
        </p:nvSpPr>
        <p:spPr>
          <a:xfrm flipH="1">
            <a:off x="4533415" y="1347127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50" name="Google Shape;1150;p44"/>
          <p:cNvSpPr/>
          <p:nvPr/>
        </p:nvSpPr>
        <p:spPr>
          <a:xfrm flipH="1">
            <a:off x="3435715" y="3130627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1" name="Google Shape;1151;p44"/>
          <p:cNvSpPr/>
          <p:nvPr/>
        </p:nvSpPr>
        <p:spPr>
          <a:xfrm flipH="1">
            <a:off x="4533415" y="3130627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52" name="Google Shape;1152;p44"/>
          <p:cNvSpPr txBox="1"/>
          <p:nvPr/>
        </p:nvSpPr>
        <p:spPr>
          <a:xfrm>
            <a:off x="761050" y="3220352"/>
            <a:ext cx="24612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UX/UI Designer</a:t>
            </a:r>
          </a:p>
          <a:p>
            <a:pPr algn="r"/>
            <a:r>
              <a:rPr lang="en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UX Researcher</a:t>
            </a:r>
            <a:endParaRPr dirty="0">
              <a:solidFill>
                <a:schemeClr val="bg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3" name="Google Shape;1153;p44"/>
          <p:cNvSpPr txBox="1"/>
          <p:nvPr/>
        </p:nvSpPr>
        <p:spPr>
          <a:xfrm>
            <a:off x="761050" y="2999075"/>
            <a:ext cx="2461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2400" b="1" dirty="0">
                <a:solidFill>
                  <a:srgbClr val="FF8384"/>
                </a:solidFill>
                <a:latin typeface="Paytone One"/>
                <a:ea typeface="Paytone One"/>
                <a:cs typeface="Paytone One"/>
                <a:sym typeface="Paytone One"/>
              </a:rPr>
              <a:t>My Role</a:t>
            </a:r>
            <a:endParaRPr sz="2400" b="1" dirty="0">
              <a:solidFill>
                <a:srgbClr val="FF838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154" name="Google Shape;1154;p44"/>
          <p:cNvSpPr txBox="1"/>
          <p:nvPr/>
        </p:nvSpPr>
        <p:spPr>
          <a:xfrm>
            <a:off x="5920780" y="3357810"/>
            <a:ext cx="2759581" cy="135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rPr>
              <a:t>Research, define problem &amp; provide insights. Define personas, user journeys &amp; user flows. Design low/hi-fi wireframes, prototypes &amp; user testing.</a:t>
            </a:r>
          </a:p>
        </p:txBody>
      </p:sp>
      <p:sp>
        <p:nvSpPr>
          <p:cNvPr id="1155" name="Google Shape;1155;p44"/>
          <p:cNvSpPr txBox="1"/>
          <p:nvPr/>
        </p:nvSpPr>
        <p:spPr>
          <a:xfrm>
            <a:off x="5920780" y="2957506"/>
            <a:ext cx="3044570" cy="35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b="1" dirty="0">
                <a:solidFill>
                  <a:srgbClr val="FF8384"/>
                </a:solidFill>
                <a:latin typeface="Paytone One"/>
                <a:ea typeface="Paytone One"/>
                <a:cs typeface="Paytone One"/>
                <a:sym typeface="Paytone One"/>
              </a:rPr>
              <a:t>Responsibilities</a:t>
            </a:r>
            <a:endParaRPr sz="2400" b="1" dirty="0">
              <a:solidFill>
                <a:srgbClr val="FF838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grpSp>
        <p:nvGrpSpPr>
          <p:cNvPr id="1170" name="Google Shape;1170;p44"/>
          <p:cNvGrpSpPr/>
          <p:nvPr/>
        </p:nvGrpSpPr>
        <p:grpSpPr>
          <a:xfrm>
            <a:off x="4871714" y="3435677"/>
            <a:ext cx="566047" cy="554786"/>
            <a:chOff x="-60988625" y="3740800"/>
            <a:chExt cx="316650" cy="310350"/>
          </a:xfrm>
          <a:solidFill>
            <a:srgbClr val="FF8384"/>
          </a:solidFill>
        </p:grpSpPr>
        <p:sp>
          <p:nvSpPr>
            <p:cNvPr id="1171" name="Google Shape;1171;p4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Google Shape;93;p19">
            <a:extLst>
              <a:ext uri="{FF2B5EF4-FFF2-40B4-BE49-F238E27FC236}">
                <a16:creationId xmlns:a16="http://schemas.microsoft.com/office/drawing/2014/main" id="{696CE187-A92B-1B47-98EA-170837B60B73}"/>
              </a:ext>
            </a:extLst>
          </p:cNvPr>
          <p:cNvSpPr/>
          <p:nvPr/>
        </p:nvSpPr>
        <p:spPr>
          <a:xfrm>
            <a:off x="3663439" y="1568130"/>
            <a:ext cx="713505" cy="713505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15315" y="52353"/>
                </a:moveTo>
                <a:lnTo>
                  <a:pt x="115315" y="115315"/>
                </a:lnTo>
                <a:lnTo>
                  <a:pt x="94235" y="115315"/>
                </a:lnTo>
                <a:lnTo>
                  <a:pt x="94235" y="52353"/>
                </a:lnTo>
                <a:close/>
                <a:moveTo>
                  <a:pt x="115315" y="136256"/>
                </a:moveTo>
                <a:lnTo>
                  <a:pt x="115315" y="157197"/>
                </a:lnTo>
                <a:lnTo>
                  <a:pt x="94235" y="157197"/>
                </a:lnTo>
                <a:lnTo>
                  <a:pt x="94235" y="136256"/>
                </a:lnTo>
                <a:close/>
                <a:moveTo>
                  <a:pt x="104705" y="0"/>
                </a:moveTo>
                <a:lnTo>
                  <a:pt x="99400" y="140"/>
                </a:lnTo>
                <a:lnTo>
                  <a:pt x="94095" y="558"/>
                </a:lnTo>
                <a:lnTo>
                  <a:pt x="88790" y="1256"/>
                </a:lnTo>
                <a:lnTo>
                  <a:pt x="83625" y="2094"/>
                </a:lnTo>
                <a:lnTo>
                  <a:pt x="78599" y="3351"/>
                </a:lnTo>
                <a:lnTo>
                  <a:pt x="73573" y="4747"/>
                </a:lnTo>
                <a:lnTo>
                  <a:pt x="68687" y="6422"/>
                </a:lnTo>
                <a:lnTo>
                  <a:pt x="63940" y="8237"/>
                </a:lnTo>
                <a:lnTo>
                  <a:pt x="59333" y="10331"/>
                </a:lnTo>
                <a:lnTo>
                  <a:pt x="54866" y="12704"/>
                </a:lnTo>
                <a:lnTo>
                  <a:pt x="50398" y="15217"/>
                </a:lnTo>
                <a:lnTo>
                  <a:pt x="46210" y="17870"/>
                </a:lnTo>
                <a:lnTo>
                  <a:pt x="42022" y="20801"/>
                </a:lnTo>
                <a:lnTo>
                  <a:pt x="38113" y="23873"/>
                </a:lnTo>
                <a:lnTo>
                  <a:pt x="34343" y="27223"/>
                </a:lnTo>
                <a:lnTo>
                  <a:pt x="30714" y="30714"/>
                </a:lnTo>
                <a:lnTo>
                  <a:pt x="27223" y="34343"/>
                </a:lnTo>
                <a:lnTo>
                  <a:pt x="23873" y="38113"/>
                </a:lnTo>
                <a:lnTo>
                  <a:pt x="20801" y="42161"/>
                </a:lnTo>
                <a:lnTo>
                  <a:pt x="17870" y="46210"/>
                </a:lnTo>
                <a:lnTo>
                  <a:pt x="15217" y="50398"/>
                </a:lnTo>
                <a:lnTo>
                  <a:pt x="12704" y="54866"/>
                </a:lnTo>
                <a:lnTo>
                  <a:pt x="10331" y="59333"/>
                </a:lnTo>
                <a:lnTo>
                  <a:pt x="8237" y="63940"/>
                </a:lnTo>
                <a:lnTo>
                  <a:pt x="6282" y="68826"/>
                </a:lnTo>
                <a:lnTo>
                  <a:pt x="4747" y="73573"/>
                </a:lnTo>
                <a:lnTo>
                  <a:pt x="3351" y="78599"/>
                </a:lnTo>
                <a:lnTo>
                  <a:pt x="2094" y="83625"/>
                </a:lnTo>
                <a:lnTo>
                  <a:pt x="1256" y="88790"/>
                </a:lnTo>
                <a:lnTo>
                  <a:pt x="558" y="94095"/>
                </a:lnTo>
                <a:lnTo>
                  <a:pt x="140" y="99400"/>
                </a:lnTo>
                <a:lnTo>
                  <a:pt x="0" y="104845"/>
                </a:lnTo>
                <a:lnTo>
                  <a:pt x="140" y="110150"/>
                </a:lnTo>
                <a:lnTo>
                  <a:pt x="558" y="115455"/>
                </a:lnTo>
                <a:lnTo>
                  <a:pt x="1256" y="120760"/>
                </a:lnTo>
                <a:lnTo>
                  <a:pt x="2094" y="125925"/>
                </a:lnTo>
                <a:lnTo>
                  <a:pt x="3351" y="130951"/>
                </a:lnTo>
                <a:lnTo>
                  <a:pt x="4747" y="135977"/>
                </a:lnTo>
                <a:lnTo>
                  <a:pt x="6282" y="140863"/>
                </a:lnTo>
                <a:lnTo>
                  <a:pt x="8237" y="145610"/>
                </a:lnTo>
                <a:lnTo>
                  <a:pt x="10331" y="150217"/>
                </a:lnTo>
                <a:lnTo>
                  <a:pt x="12704" y="154684"/>
                </a:lnTo>
                <a:lnTo>
                  <a:pt x="15217" y="159152"/>
                </a:lnTo>
                <a:lnTo>
                  <a:pt x="17870" y="163340"/>
                </a:lnTo>
                <a:lnTo>
                  <a:pt x="20801" y="167528"/>
                </a:lnTo>
                <a:lnTo>
                  <a:pt x="23873" y="171437"/>
                </a:lnTo>
                <a:lnTo>
                  <a:pt x="27223" y="175207"/>
                </a:lnTo>
                <a:lnTo>
                  <a:pt x="30714" y="178836"/>
                </a:lnTo>
                <a:lnTo>
                  <a:pt x="34343" y="182327"/>
                </a:lnTo>
                <a:lnTo>
                  <a:pt x="38113" y="185677"/>
                </a:lnTo>
                <a:lnTo>
                  <a:pt x="42022" y="188749"/>
                </a:lnTo>
                <a:lnTo>
                  <a:pt x="46210" y="191680"/>
                </a:lnTo>
                <a:lnTo>
                  <a:pt x="50398" y="194333"/>
                </a:lnTo>
                <a:lnTo>
                  <a:pt x="54866" y="196846"/>
                </a:lnTo>
                <a:lnTo>
                  <a:pt x="59333" y="199219"/>
                </a:lnTo>
                <a:lnTo>
                  <a:pt x="63940" y="201313"/>
                </a:lnTo>
                <a:lnTo>
                  <a:pt x="68687" y="203268"/>
                </a:lnTo>
                <a:lnTo>
                  <a:pt x="73573" y="204803"/>
                </a:lnTo>
                <a:lnTo>
                  <a:pt x="78599" y="206199"/>
                </a:lnTo>
                <a:lnTo>
                  <a:pt x="83625" y="207456"/>
                </a:lnTo>
                <a:lnTo>
                  <a:pt x="88790" y="208294"/>
                </a:lnTo>
                <a:lnTo>
                  <a:pt x="94095" y="208992"/>
                </a:lnTo>
                <a:lnTo>
                  <a:pt x="99400" y="209410"/>
                </a:lnTo>
                <a:lnTo>
                  <a:pt x="104705" y="209550"/>
                </a:lnTo>
                <a:lnTo>
                  <a:pt x="110150" y="209410"/>
                </a:lnTo>
                <a:lnTo>
                  <a:pt x="115455" y="208992"/>
                </a:lnTo>
                <a:lnTo>
                  <a:pt x="120760" y="208294"/>
                </a:lnTo>
                <a:lnTo>
                  <a:pt x="125925" y="207456"/>
                </a:lnTo>
                <a:lnTo>
                  <a:pt x="130951" y="206199"/>
                </a:lnTo>
                <a:lnTo>
                  <a:pt x="135977" y="204803"/>
                </a:lnTo>
                <a:lnTo>
                  <a:pt x="140724" y="203268"/>
                </a:lnTo>
                <a:lnTo>
                  <a:pt x="145610" y="201313"/>
                </a:lnTo>
                <a:lnTo>
                  <a:pt x="150217" y="199219"/>
                </a:lnTo>
                <a:lnTo>
                  <a:pt x="154684" y="196846"/>
                </a:lnTo>
                <a:lnTo>
                  <a:pt x="159152" y="194333"/>
                </a:lnTo>
                <a:lnTo>
                  <a:pt x="163340" y="191680"/>
                </a:lnTo>
                <a:lnTo>
                  <a:pt x="167389" y="188749"/>
                </a:lnTo>
                <a:lnTo>
                  <a:pt x="171437" y="185677"/>
                </a:lnTo>
                <a:lnTo>
                  <a:pt x="175207" y="182327"/>
                </a:lnTo>
                <a:lnTo>
                  <a:pt x="178836" y="178836"/>
                </a:lnTo>
                <a:lnTo>
                  <a:pt x="182327" y="175207"/>
                </a:lnTo>
                <a:lnTo>
                  <a:pt x="185677" y="171437"/>
                </a:lnTo>
                <a:lnTo>
                  <a:pt x="188749" y="167528"/>
                </a:lnTo>
                <a:lnTo>
                  <a:pt x="191680" y="163340"/>
                </a:lnTo>
                <a:lnTo>
                  <a:pt x="194333" y="159152"/>
                </a:lnTo>
                <a:lnTo>
                  <a:pt x="196846" y="154684"/>
                </a:lnTo>
                <a:lnTo>
                  <a:pt x="199219" y="150217"/>
                </a:lnTo>
                <a:lnTo>
                  <a:pt x="201313" y="145610"/>
                </a:lnTo>
                <a:lnTo>
                  <a:pt x="203128" y="140863"/>
                </a:lnTo>
                <a:lnTo>
                  <a:pt x="204803" y="135977"/>
                </a:lnTo>
                <a:lnTo>
                  <a:pt x="206199" y="130951"/>
                </a:lnTo>
                <a:lnTo>
                  <a:pt x="207456" y="125925"/>
                </a:lnTo>
                <a:lnTo>
                  <a:pt x="208294" y="120760"/>
                </a:lnTo>
                <a:lnTo>
                  <a:pt x="208992" y="115455"/>
                </a:lnTo>
                <a:lnTo>
                  <a:pt x="209410" y="110150"/>
                </a:lnTo>
                <a:lnTo>
                  <a:pt x="209550" y="104845"/>
                </a:lnTo>
                <a:lnTo>
                  <a:pt x="209410" y="99400"/>
                </a:lnTo>
                <a:lnTo>
                  <a:pt x="208992" y="94095"/>
                </a:lnTo>
                <a:lnTo>
                  <a:pt x="208294" y="88790"/>
                </a:lnTo>
                <a:lnTo>
                  <a:pt x="207456" y="83625"/>
                </a:lnTo>
                <a:lnTo>
                  <a:pt x="206199" y="78599"/>
                </a:lnTo>
                <a:lnTo>
                  <a:pt x="204803" y="73573"/>
                </a:lnTo>
                <a:lnTo>
                  <a:pt x="203128" y="68826"/>
                </a:lnTo>
                <a:lnTo>
                  <a:pt x="201313" y="63940"/>
                </a:lnTo>
                <a:lnTo>
                  <a:pt x="199219" y="59333"/>
                </a:lnTo>
                <a:lnTo>
                  <a:pt x="196846" y="54866"/>
                </a:lnTo>
                <a:lnTo>
                  <a:pt x="194333" y="50398"/>
                </a:lnTo>
                <a:lnTo>
                  <a:pt x="191680" y="46210"/>
                </a:lnTo>
                <a:lnTo>
                  <a:pt x="188749" y="42161"/>
                </a:lnTo>
                <a:lnTo>
                  <a:pt x="185677" y="38113"/>
                </a:lnTo>
                <a:lnTo>
                  <a:pt x="182327" y="34343"/>
                </a:lnTo>
                <a:lnTo>
                  <a:pt x="178836" y="30714"/>
                </a:lnTo>
                <a:lnTo>
                  <a:pt x="175207" y="27223"/>
                </a:lnTo>
                <a:lnTo>
                  <a:pt x="171437" y="23873"/>
                </a:lnTo>
                <a:lnTo>
                  <a:pt x="167389" y="20801"/>
                </a:lnTo>
                <a:lnTo>
                  <a:pt x="163340" y="17870"/>
                </a:lnTo>
                <a:lnTo>
                  <a:pt x="159152" y="15217"/>
                </a:lnTo>
                <a:lnTo>
                  <a:pt x="154684" y="12704"/>
                </a:lnTo>
                <a:lnTo>
                  <a:pt x="150217" y="10331"/>
                </a:lnTo>
                <a:lnTo>
                  <a:pt x="145610" y="8237"/>
                </a:lnTo>
                <a:lnTo>
                  <a:pt x="140724" y="6422"/>
                </a:lnTo>
                <a:lnTo>
                  <a:pt x="135977" y="4747"/>
                </a:lnTo>
                <a:lnTo>
                  <a:pt x="130951" y="3351"/>
                </a:lnTo>
                <a:lnTo>
                  <a:pt x="125925" y="2094"/>
                </a:lnTo>
                <a:lnTo>
                  <a:pt x="120760" y="1256"/>
                </a:lnTo>
                <a:lnTo>
                  <a:pt x="115455" y="558"/>
                </a:lnTo>
                <a:lnTo>
                  <a:pt x="110150" y="140"/>
                </a:lnTo>
                <a:lnTo>
                  <a:pt x="104705" y="0"/>
                </a:lnTo>
                <a:close/>
              </a:path>
            </a:pathLst>
          </a:custGeom>
          <a:solidFill>
            <a:srgbClr val="FF83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" name="Graphic 14" descr="Bullseye with solid fill">
            <a:extLst>
              <a:ext uri="{FF2B5EF4-FFF2-40B4-BE49-F238E27FC236}">
                <a16:creationId xmlns:a16="http://schemas.microsoft.com/office/drawing/2014/main" id="{830D9E19-3AF1-5840-BC1B-2BDF109BC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8091" y="1511488"/>
            <a:ext cx="807763" cy="807763"/>
          </a:xfrm>
          <a:prstGeom prst="rect">
            <a:avLst/>
          </a:prstGeom>
        </p:spPr>
      </p:pic>
      <p:pic>
        <p:nvPicPr>
          <p:cNvPr id="17" name="Graphic 16" descr="Grinning face outline with solid fill">
            <a:extLst>
              <a:ext uri="{FF2B5EF4-FFF2-40B4-BE49-F238E27FC236}">
                <a16:creationId xmlns:a16="http://schemas.microsoft.com/office/drawing/2014/main" id="{C7FFA81A-2E1E-F9D9-67FF-F457DB2BD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3167" y="3294248"/>
            <a:ext cx="871313" cy="871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23FAAD-1838-BC72-0665-512D93F882A2}"/>
              </a:ext>
            </a:extLst>
          </p:cNvPr>
          <p:cNvSpPr/>
          <p:nvPr/>
        </p:nvSpPr>
        <p:spPr>
          <a:xfrm>
            <a:off x="7445829" y="166255"/>
            <a:ext cx="1519521" cy="142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700ED9A4-31AC-C094-1E48-266DFAEC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F2FAE-D552-7E0D-BEE4-266FA586E912}"/>
              </a:ext>
            </a:extLst>
          </p:cNvPr>
          <p:cNvSpPr/>
          <p:nvPr/>
        </p:nvSpPr>
        <p:spPr>
          <a:xfrm>
            <a:off x="7445829" y="166255"/>
            <a:ext cx="1519521" cy="142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D80F1A6D-8243-A44C-AEC1-1517567F5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833" y="173822"/>
            <a:ext cx="8364825" cy="1356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4000" dirty="0">
                <a:solidFill>
                  <a:srgbClr val="FC807F"/>
                </a:solidFill>
              </a:rPr>
              <a:t>Change 3. </a:t>
            </a:r>
            <a:r>
              <a:rPr lang="en-US" sz="4000" dirty="0">
                <a:solidFill>
                  <a:srgbClr val="FC807F"/>
                </a:solidFill>
              </a:rPr>
              <a:t>Unclear how to ‘add activity’</a:t>
            </a:r>
            <a:br>
              <a:rPr lang="en-US" sz="4000" dirty="0">
                <a:solidFill>
                  <a:srgbClr val="FC807F"/>
                </a:solidFill>
              </a:rPr>
            </a:br>
            <a:endParaRPr sz="4000" dirty="0">
              <a:solidFill>
                <a:srgbClr val="FC807F"/>
              </a:solidFill>
            </a:endParaRPr>
          </a:p>
        </p:txBody>
      </p:sp>
      <p:sp>
        <p:nvSpPr>
          <p:cNvPr id="1045" name="Google Shape;1045;p39">
            <a:extLst>
              <a:ext uri="{FF2B5EF4-FFF2-40B4-BE49-F238E27FC236}">
                <a16:creationId xmlns:a16="http://schemas.microsoft.com/office/drawing/2014/main" id="{68338252-E0A6-9DB1-A3B2-303721B99DB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8908" y="1789189"/>
            <a:ext cx="115708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Issue: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1046" name="Google Shape;1046;p39">
            <a:extLst>
              <a:ext uri="{FF2B5EF4-FFF2-40B4-BE49-F238E27FC236}">
                <a16:creationId xmlns:a16="http://schemas.microsoft.com/office/drawing/2014/main" id="{AE74E26B-1AAC-5646-53E2-0A081E2C6E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8011" y="1992036"/>
            <a:ext cx="2552091" cy="1133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Users are unclear how to ‘add acitivity’. Doesn’t seem to be intuitive.</a:t>
            </a:r>
          </a:p>
        </p:txBody>
      </p:sp>
      <p:sp>
        <p:nvSpPr>
          <p:cNvPr id="1047" name="Google Shape;1047;p39">
            <a:extLst>
              <a:ext uri="{FF2B5EF4-FFF2-40B4-BE49-F238E27FC236}">
                <a16:creationId xmlns:a16="http://schemas.microsoft.com/office/drawing/2014/main" id="{08DD33E4-1E03-98A8-230A-9E1E3624FE3D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98908" y="3224454"/>
            <a:ext cx="173013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Changes: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9" name="Google Shape;1046;p39">
            <a:extLst>
              <a:ext uri="{FF2B5EF4-FFF2-40B4-BE49-F238E27FC236}">
                <a16:creationId xmlns:a16="http://schemas.microsoft.com/office/drawing/2014/main" id="{1AD8F89D-D3DD-AE4E-D50E-84C741C44753}"/>
              </a:ext>
            </a:extLst>
          </p:cNvPr>
          <p:cNvSpPr txBox="1">
            <a:spLocks/>
          </p:cNvSpPr>
          <p:nvPr/>
        </p:nvSpPr>
        <p:spPr>
          <a:xfrm>
            <a:off x="347993" y="3526415"/>
            <a:ext cx="2657905" cy="113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‘Add activity’ is now at bottom of bar, as opposed to top of home-screen.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6B2E4C-6837-1FDE-7C92-EBDD9F3D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48" y="1314836"/>
            <a:ext cx="1491389" cy="3048268"/>
          </a:xfrm>
          <a:prstGeom prst="rect">
            <a:avLst/>
          </a:prstGeom>
        </p:spPr>
      </p:pic>
      <p:sp>
        <p:nvSpPr>
          <p:cNvPr id="31" name="Google Shape;1046;p39">
            <a:extLst>
              <a:ext uri="{FF2B5EF4-FFF2-40B4-BE49-F238E27FC236}">
                <a16:creationId xmlns:a16="http://schemas.microsoft.com/office/drawing/2014/main" id="{59FC968D-E3F0-764A-1A8F-275ED78C3093}"/>
              </a:ext>
            </a:extLst>
          </p:cNvPr>
          <p:cNvSpPr txBox="1">
            <a:spLocks/>
          </p:cNvSpPr>
          <p:nvPr/>
        </p:nvSpPr>
        <p:spPr>
          <a:xfrm>
            <a:off x="5123011" y="4771873"/>
            <a:ext cx="1491390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‘Add activity’ at bottom bar.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9694" indent="0" algn="l"/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Google Shape;1045;p39">
            <a:extLst>
              <a:ext uri="{FF2B5EF4-FFF2-40B4-BE49-F238E27FC236}">
                <a16:creationId xmlns:a16="http://schemas.microsoft.com/office/drawing/2014/main" id="{CC673B88-EFCF-4F70-FF0E-F362F7024B31}"/>
              </a:ext>
            </a:extLst>
          </p:cNvPr>
          <p:cNvSpPr txBox="1">
            <a:spLocks/>
          </p:cNvSpPr>
          <p:nvPr/>
        </p:nvSpPr>
        <p:spPr>
          <a:xfrm>
            <a:off x="3488180" y="4235985"/>
            <a:ext cx="156605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Home Before</a:t>
            </a:r>
          </a:p>
        </p:txBody>
      </p:sp>
      <p:sp>
        <p:nvSpPr>
          <p:cNvPr id="35" name="Google Shape;1045;p39">
            <a:extLst>
              <a:ext uri="{FF2B5EF4-FFF2-40B4-BE49-F238E27FC236}">
                <a16:creationId xmlns:a16="http://schemas.microsoft.com/office/drawing/2014/main" id="{823AFA64-FAC7-6F49-0F8A-0FF66F0DEF64}"/>
              </a:ext>
            </a:extLst>
          </p:cNvPr>
          <p:cNvSpPr txBox="1">
            <a:spLocks/>
          </p:cNvSpPr>
          <p:nvPr/>
        </p:nvSpPr>
        <p:spPr>
          <a:xfrm>
            <a:off x="5156517" y="4266734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rgbClr val="FC807F"/>
                </a:solidFill>
              </a:rPr>
              <a:t>Home After</a:t>
            </a:r>
          </a:p>
        </p:txBody>
      </p:sp>
      <p:sp>
        <p:nvSpPr>
          <p:cNvPr id="7" name="Google Shape;1046;p39">
            <a:extLst>
              <a:ext uri="{FF2B5EF4-FFF2-40B4-BE49-F238E27FC236}">
                <a16:creationId xmlns:a16="http://schemas.microsoft.com/office/drawing/2014/main" id="{1A5BA994-EE46-463D-59A9-E2EB4572AF8F}"/>
              </a:ext>
            </a:extLst>
          </p:cNvPr>
          <p:cNvSpPr txBox="1">
            <a:spLocks/>
          </p:cNvSpPr>
          <p:nvPr/>
        </p:nvSpPr>
        <p:spPr>
          <a:xfrm>
            <a:off x="3411423" y="4499835"/>
            <a:ext cx="1566057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‘Add activity’ at top.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25E39341-C964-15D2-7477-E73F94C05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36" y="1314835"/>
            <a:ext cx="1491389" cy="30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3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EAF1712D-AF97-F721-878D-E7F71E77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27C4A9-5924-FDEA-AC5B-13CFA28638FB}"/>
              </a:ext>
            </a:extLst>
          </p:cNvPr>
          <p:cNvSpPr/>
          <p:nvPr/>
        </p:nvSpPr>
        <p:spPr>
          <a:xfrm>
            <a:off x="7445829" y="166255"/>
            <a:ext cx="1519521" cy="142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A1480DEA-6529-4B8A-C245-37CB2F489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540" y="191240"/>
            <a:ext cx="8364825" cy="1356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4000" dirty="0">
                <a:solidFill>
                  <a:srgbClr val="FC807F"/>
                </a:solidFill>
              </a:rPr>
              <a:t>Change 4. </a:t>
            </a:r>
            <a:r>
              <a:rPr lang="en-US" sz="4000" dirty="0">
                <a:solidFill>
                  <a:srgbClr val="FC807F"/>
                </a:solidFill>
              </a:rPr>
              <a:t>Inclusivity concerns</a:t>
            </a:r>
            <a:br>
              <a:rPr lang="en-US" sz="4000" dirty="0">
                <a:solidFill>
                  <a:srgbClr val="FC807F"/>
                </a:solidFill>
              </a:rPr>
            </a:br>
            <a:endParaRPr sz="4000" dirty="0">
              <a:solidFill>
                <a:srgbClr val="FC807F"/>
              </a:solidFill>
            </a:endParaRPr>
          </a:p>
        </p:txBody>
      </p:sp>
      <p:sp>
        <p:nvSpPr>
          <p:cNvPr id="1045" name="Google Shape;1045;p39">
            <a:extLst>
              <a:ext uri="{FF2B5EF4-FFF2-40B4-BE49-F238E27FC236}">
                <a16:creationId xmlns:a16="http://schemas.microsoft.com/office/drawing/2014/main" id="{B3AE46EF-CC86-BE60-AE86-936227D9497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86083" y="1256131"/>
            <a:ext cx="115708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Issue: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1046" name="Google Shape;1046;p39">
            <a:extLst>
              <a:ext uri="{FF2B5EF4-FFF2-40B4-BE49-F238E27FC236}">
                <a16:creationId xmlns:a16="http://schemas.microsoft.com/office/drawing/2014/main" id="{28481B85-BE54-5E90-27F9-21A0328F85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45186" y="1458978"/>
            <a:ext cx="2552091" cy="1133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app is not inclusive and does not cater for all genders/identities.</a:t>
            </a:r>
          </a:p>
        </p:txBody>
      </p:sp>
      <p:sp>
        <p:nvSpPr>
          <p:cNvPr id="1047" name="Google Shape;1047;p39">
            <a:extLst>
              <a:ext uri="{FF2B5EF4-FFF2-40B4-BE49-F238E27FC236}">
                <a16:creationId xmlns:a16="http://schemas.microsoft.com/office/drawing/2014/main" id="{6FA92329-AF1B-B33E-7EDF-67F6E93BE6CF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33223" y="2691396"/>
            <a:ext cx="173013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C807F"/>
                </a:solidFill>
              </a:rPr>
              <a:t>Changes:</a:t>
            </a:r>
            <a:endParaRPr dirty="0">
              <a:solidFill>
                <a:srgbClr val="FC807F"/>
              </a:solidFill>
            </a:endParaRPr>
          </a:p>
        </p:txBody>
      </p:sp>
      <p:sp>
        <p:nvSpPr>
          <p:cNvPr id="9" name="Google Shape;1046;p39">
            <a:extLst>
              <a:ext uri="{FF2B5EF4-FFF2-40B4-BE49-F238E27FC236}">
                <a16:creationId xmlns:a16="http://schemas.microsoft.com/office/drawing/2014/main" id="{DBD8CC99-DED2-114B-3A04-B65E34B1BA4A}"/>
              </a:ext>
            </a:extLst>
          </p:cNvPr>
          <p:cNvSpPr txBox="1">
            <a:spLocks/>
          </p:cNvSpPr>
          <p:nvPr/>
        </p:nvSpPr>
        <p:spPr>
          <a:xfrm>
            <a:off x="353540" y="2813886"/>
            <a:ext cx="2657905" cy="18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 algn="l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Added page explaining the reasons behind the ’men’s’ branding, and encouraged users of all genders to use app… </a:t>
            </a:r>
          </a:p>
        </p:txBody>
      </p:sp>
      <p:sp>
        <p:nvSpPr>
          <p:cNvPr id="31" name="Google Shape;1046;p39">
            <a:extLst>
              <a:ext uri="{FF2B5EF4-FFF2-40B4-BE49-F238E27FC236}">
                <a16:creationId xmlns:a16="http://schemas.microsoft.com/office/drawing/2014/main" id="{065A1307-CD33-27F3-7FEF-E90B1B615730}"/>
              </a:ext>
            </a:extLst>
          </p:cNvPr>
          <p:cNvSpPr txBox="1">
            <a:spLocks/>
          </p:cNvSpPr>
          <p:nvPr/>
        </p:nvSpPr>
        <p:spPr>
          <a:xfrm>
            <a:off x="5390218" y="4342700"/>
            <a:ext cx="1491390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‘Our Philosophy’ page at bottom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9694" indent="0" algn="l"/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Google Shape;1045;p39">
            <a:extLst>
              <a:ext uri="{FF2B5EF4-FFF2-40B4-BE49-F238E27FC236}">
                <a16:creationId xmlns:a16="http://schemas.microsoft.com/office/drawing/2014/main" id="{1C0A6F2E-5656-805A-21D2-56AE50E4FD62}"/>
              </a:ext>
            </a:extLst>
          </p:cNvPr>
          <p:cNvSpPr txBox="1">
            <a:spLocks/>
          </p:cNvSpPr>
          <p:nvPr/>
        </p:nvSpPr>
        <p:spPr>
          <a:xfrm>
            <a:off x="3462275" y="3784973"/>
            <a:ext cx="156605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Home Before</a:t>
            </a:r>
          </a:p>
        </p:txBody>
      </p:sp>
      <p:sp>
        <p:nvSpPr>
          <p:cNvPr id="35" name="Google Shape;1045;p39">
            <a:extLst>
              <a:ext uri="{FF2B5EF4-FFF2-40B4-BE49-F238E27FC236}">
                <a16:creationId xmlns:a16="http://schemas.microsoft.com/office/drawing/2014/main" id="{31A1068C-9618-DE06-5FC5-D1BF14116430}"/>
              </a:ext>
            </a:extLst>
          </p:cNvPr>
          <p:cNvSpPr txBox="1">
            <a:spLocks/>
          </p:cNvSpPr>
          <p:nvPr/>
        </p:nvSpPr>
        <p:spPr>
          <a:xfrm>
            <a:off x="5353627" y="3784973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rgbClr val="FC807F"/>
                </a:solidFill>
              </a:rPr>
              <a:t>Home After</a:t>
            </a:r>
          </a:p>
        </p:txBody>
      </p:sp>
      <p:sp>
        <p:nvSpPr>
          <p:cNvPr id="7" name="Google Shape;1046;p39">
            <a:extLst>
              <a:ext uri="{FF2B5EF4-FFF2-40B4-BE49-F238E27FC236}">
                <a16:creationId xmlns:a16="http://schemas.microsoft.com/office/drawing/2014/main" id="{8E9111B6-D938-4E49-D69C-B5BAA95E3D62}"/>
              </a:ext>
            </a:extLst>
          </p:cNvPr>
          <p:cNvSpPr txBox="1">
            <a:spLocks/>
          </p:cNvSpPr>
          <p:nvPr/>
        </p:nvSpPr>
        <p:spPr>
          <a:xfrm>
            <a:off x="3404524" y="4159295"/>
            <a:ext cx="1566057" cy="3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 info on inclusivity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80433A6-D584-E911-A98F-3FB8DEA1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44" y="1094677"/>
            <a:ext cx="1359521" cy="277874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E4A643-DB98-6F93-C357-D0B715D0C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156" y="1067506"/>
            <a:ext cx="1385165" cy="2828277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B27504AF-EEEE-CF8B-669A-A6EAA8669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650" y="1099614"/>
            <a:ext cx="1370780" cy="2796170"/>
          </a:xfrm>
          <a:prstGeom prst="rect">
            <a:avLst/>
          </a:prstGeom>
        </p:spPr>
      </p:pic>
      <p:sp>
        <p:nvSpPr>
          <p:cNvPr id="12" name="Google Shape;1045;p39">
            <a:extLst>
              <a:ext uri="{FF2B5EF4-FFF2-40B4-BE49-F238E27FC236}">
                <a16:creationId xmlns:a16="http://schemas.microsoft.com/office/drawing/2014/main" id="{93226886-5D6B-1343-469A-68D8C8710B6F}"/>
              </a:ext>
            </a:extLst>
          </p:cNvPr>
          <p:cNvSpPr txBox="1">
            <a:spLocks/>
          </p:cNvSpPr>
          <p:nvPr/>
        </p:nvSpPr>
        <p:spPr>
          <a:xfrm>
            <a:off x="6999154" y="3895783"/>
            <a:ext cx="160341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1100" dirty="0">
                <a:solidFill>
                  <a:srgbClr val="FC807F"/>
                </a:solidFill>
              </a:rPr>
              <a:t>‘Our Philosophy’ After</a:t>
            </a:r>
          </a:p>
        </p:txBody>
      </p:sp>
      <p:sp>
        <p:nvSpPr>
          <p:cNvPr id="13" name="Google Shape;1046;p39">
            <a:extLst>
              <a:ext uri="{FF2B5EF4-FFF2-40B4-BE49-F238E27FC236}">
                <a16:creationId xmlns:a16="http://schemas.microsoft.com/office/drawing/2014/main" id="{0AF92707-FAE0-E6E0-ECBE-54B8D8F74224}"/>
              </a:ext>
            </a:extLst>
          </p:cNvPr>
          <p:cNvSpPr txBox="1">
            <a:spLocks/>
          </p:cNvSpPr>
          <p:nvPr/>
        </p:nvSpPr>
        <p:spPr>
          <a:xfrm>
            <a:off x="6792437" y="4599617"/>
            <a:ext cx="19078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39694" indent="0"/>
            <a:r>
              <a:rPr lang="en-US" sz="1050" dirty="0">
                <a:solidFill>
                  <a:srgbClr val="FC807F"/>
                </a:solidFill>
              </a:rPr>
              <a:t>New page explaining reasons for male branding and that all genders can use app.</a:t>
            </a:r>
          </a:p>
          <a:p>
            <a:pPr marL="311144" indent="-171450" algn="l"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39694" indent="0" algn="l"/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2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6F83ED05-E267-33B9-3FE0-DEC78045F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AD82E0-8292-5B9B-18BA-A489330B9FF3}"/>
              </a:ext>
            </a:extLst>
          </p:cNvPr>
          <p:cNvSpPr/>
          <p:nvPr/>
        </p:nvSpPr>
        <p:spPr>
          <a:xfrm>
            <a:off x="7399867" y="162484"/>
            <a:ext cx="1617133" cy="140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1848E38B-39C3-46BF-17C7-D696B2006B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412" y="442829"/>
            <a:ext cx="8438429" cy="1402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dirty="0">
                <a:solidFill>
                  <a:srgbClr val="FC807F"/>
                </a:solidFill>
              </a:rPr>
              <a:t>Accessibility Considerations</a:t>
            </a:r>
            <a:endParaRPr sz="4000" dirty="0">
              <a:solidFill>
                <a:srgbClr val="FC807F"/>
              </a:solidFill>
            </a:endParaRPr>
          </a:p>
        </p:txBody>
      </p:sp>
      <p:sp>
        <p:nvSpPr>
          <p:cNvPr id="2" name="Google Shape;1043;p39">
            <a:extLst>
              <a:ext uri="{FF2B5EF4-FFF2-40B4-BE49-F238E27FC236}">
                <a16:creationId xmlns:a16="http://schemas.microsoft.com/office/drawing/2014/main" id="{37627081-F740-193D-9104-8359DE96CF25}"/>
              </a:ext>
            </a:extLst>
          </p:cNvPr>
          <p:cNvSpPr/>
          <p:nvPr/>
        </p:nvSpPr>
        <p:spPr>
          <a:xfrm>
            <a:off x="6688508" y="1607463"/>
            <a:ext cx="870062" cy="870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3" name="Google Shape;1043;p39">
            <a:extLst>
              <a:ext uri="{FF2B5EF4-FFF2-40B4-BE49-F238E27FC236}">
                <a16:creationId xmlns:a16="http://schemas.microsoft.com/office/drawing/2014/main" id="{539C88F6-3A4A-EB64-A255-A315C99ADFDC}"/>
              </a:ext>
            </a:extLst>
          </p:cNvPr>
          <p:cNvSpPr/>
          <p:nvPr/>
        </p:nvSpPr>
        <p:spPr>
          <a:xfrm>
            <a:off x="4136969" y="1598124"/>
            <a:ext cx="870062" cy="870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dirty="0"/>
          </a:p>
        </p:txBody>
      </p:sp>
      <p:sp>
        <p:nvSpPr>
          <p:cNvPr id="4" name="Google Shape;1043;p39">
            <a:extLst>
              <a:ext uri="{FF2B5EF4-FFF2-40B4-BE49-F238E27FC236}">
                <a16:creationId xmlns:a16="http://schemas.microsoft.com/office/drawing/2014/main" id="{368456B9-4578-6CDE-C4E4-6B0299335F38}"/>
              </a:ext>
            </a:extLst>
          </p:cNvPr>
          <p:cNvSpPr/>
          <p:nvPr/>
        </p:nvSpPr>
        <p:spPr>
          <a:xfrm>
            <a:off x="1454912" y="1607463"/>
            <a:ext cx="870062" cy="870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3" name="Google Shape;1045;p39">
            <a:extLst>
              <a:ext uri="{FF2B5EF4-FFF2-40B4-BE49-F238E27FC236}">
                <a16:creationId xmlns:a16="http://schemas.microsoft.com/office/drawing/2014/main" id="{5CFB144B-9F8A-D4F6-A306-3D67401609C8}"/>
              </a:ext>
            </a:extLst>
          </p:cNvPr>
          <p:cNvSpPr txBox="1">
            <a:spLocks/>
          </p:cNvSpPr>
          <p:nvPr/>
        </p:nvSpPr>
        <p:spPr>
          <a:xfrm>
            <a:off x="679075" y="2527620"/>
            <a:ext cx="2421733" cy="54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2000" dirty="0">
                <a:solidFill>
                  <a:srgbClr val="FC807F"/>
                </a:solidFill>
              </a:rPr>
              <a:t>Colour</a:t>
            </a:r>
          </a:p>
        </p:txBody>
      </p:sp>
      <p:sp>
        <p:nvSpPr>
          <p:cNvPr id="14" name="Google Shape;1045;p39">
            <a:extLst>
              <a:ext uri="{FF2B5EF4-FFF2-40B4-BE49-F238E27FC236}">
                <a16:creationId xmlns:a16="http://schemas.microsoft.com/office/drawing/2014/main" id="{DEB3F97B-B92C-2804-1886-8AA08F92CEF0}"/>
              </a:ext>
            </a:extLst>
          </p:cNvPr>
          <p:cNvSpPr txBox="1">
            <a:spLocks/>
          </p:cNvSpPr>
          <p:nvPr/>
        </p:nvSpPr>
        <p:spPr>
          <a:xfrm>
            <a:off x="3361133" y="2526592"/>
            <a:ext cx="2421733" cy="54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2000" dirty="0">
                <a:solidFill>
                  <a:srgbClr val="FC807F"/>
                </a:solidFill>
              </a:rPr>
              <a:t>Typeface</a:t>
            </a:r>
          </a:p>
        </p:txBody>
      </p:sp>
      <p:sp>
        <p:nvSpPr>
          <p:cNvPr id="15" name="Google Shape;1045;p39">
            <a:extLst>
              <a:ext uri="{FF2B5EF4-FFF2-40B4-BE49-F238E27FC236}">
                <a16:creationId xmlns:a16="http://schemas.microsoft.com/office/drawing/2014/main" id="{8052DCDD-53B5-2678-899B-CFEA3F7EF805}"/>
              </a:ext>
            </a:extLst>
          </p:cNvPr>
          <p:cNvSpPr txBox="1">
            <a:spLocks/>
          </p:cNvSpPr>
          <p:nvPr/>
        </p:nvSpPr>
        <p:spPr>
          <a:xfrm>
            <a:off x="6019259" y="2699708"/>
            <a:ext cx="2421733" cy="54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2000" dirty="0">
                <a:solidFill>
                  <a:srgbClr val="FC807F"/>
                </a:solidFill>
              </a:rPr>
              <a:t>Text </a:t>
            </a:r>
          </a:p>
          <a:p>
            <a:r>
              <a:rPr lang="en-US" sz="2000" dirty="0">
                <a:solidFill>
                  <a:srgbClr val="FC807F"/>
                </a:solidFill>
              </a:rPr>
              <a:t>Hierarchy</a:t>
            </a:r>
          </a:p>
        </p:txBody>
      </p:sp>
      <p:sp>
        <p:nvSpPr>
          <p:cNvPr id="16" name="Google Shape;1046;p39">
            <a:extLst>
              <a:ext uri="{FF2B5EF4-FFF2-40B4-BE49-F238E27FC236}">
                <a16:creationId xmlns:a16="http://schemas.microsoft.com/office/drawing/2014/main" id="{6B685C6B-D53A-A9A0-F06A-91BBF2CAE7D5}"/>
              </a:ext>
            </a:extLst>
          </p:cNvPr>
          <p:cNvSpPr txBox="1">
            <a:spLocks/>
          </p:cNvSpPr>
          <p:nvPr/>
        </p:nvSpPr>
        <p:spPr>
          <a:xfrm>
            <a:off x="1077186" y="2759062"/>
            <a:ext cx="1894723" cy="16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When choosing a color palette, I made sure my primary colors met WCAG AA Compliance before building out the UI for each screen. </a:t>
            </a:r>
          </a:p>
        </p:txBody>
      </p:sp>
      <p:sp>
        <p:nvSpPr>
          <p:cNvPr id="17" name="Google Shape;1046;p39">
            <a:extLst>
              <a:ext uri="{FF2B5EF4-FFF2-40B4-BE49-F238E27FC236}">
                <a16:creationId xmlns:a16="http://schemas.microsoft.com/office/drawing/2014/main" id="{DEA3C98B-1C57-5E64-224C-7D3D57560699}"/>
              </a:ext>
            </a:extLst>
          </p:cNvPr>
          <p:cNvSpPr txBox="1">
            <a:spLocks/>
          </p:cNvSpPr>
          <p:nvPr/>
        </p:nvSpPr>
        <p:spPr>
          <a:xfrm>
            <a:off x="3361133" y="3149852"/>
            <a:ext cx="2265238" cy="16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Only three typefaces were used:  Spicy Rice for headlines, </a:t>
            </a:r>
            <a:r>
              <a:rPr lang="en-US" sz="1200" dirty="0" err="1">
                <a:solidFill>
                  <a:schemeClr val="tx2">
                    <a:lumMod val="25000"/>
                  </a:schemeClr>
                </a:solidFill>
              </a:rPr>
              <a:t>Mukata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 for body copy and Roboto Mono for </a:t>
            </a:r>
            <a:r>
              <a:rPr lang="en-US" sz="1200" dirty="0" err="1">
                <a:solidFill>
                  <a:schemeClr val="tx2">
                    <a:lumMod val="25000"/>
                  </a:schemeClr>
                </a:solidFill>
              </a:rPr>
              <a:t>for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 icon titles.</a:t>
            </a:r>
          </a:p>
          <a:p>
            <a:pPr marL="0" indent="0"/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I hoped this would help with continuity, and signals where to look.</a:t>
            </a:r>
          </a:p>
          <a:p>
            <a:pPr marL="0" indent="0"/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The body text is sans serif font, therefore easier to read. </a:t>
            </a:r>
          </a:p>
          <a:p>
            <a:pPr marL="0" indent="0"/>
            <a:endParaRPr lang="en-US" sz="1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" name="Google Shape;1046;p39">
            <a:extLst>
              <a:ext uri="{FF2B5EF4-FFF2-40B4-BE49-F238E27FC236}">
                <a16:creationId xmlns:a16="http://schemas.microsoft.com/office/drawing/2014/main" id="{0333DCA7-E9AB-635A-9B0B-9E75321C4ACD}"/>
              </a:ext>
            </a:extLst>
          </p:cNvPr>
          <p:cNvSpPr txBox="1">
            <a:spLocks/>
          </p:cNvSpPr>
          <p:nvPr/>
        </p:nvSpPr>
        <p:spPr>
          <a:xfrm>
            <a:off x="6230902" y="3073565"/>
            <a:ext cx="1977531" cy="16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200" dirty="0">
                <a:solidFill>
                  <a:schemeClr val="tx2">
                    <a:lumMod val="25000"/>
                  </a:schemeClr>
                </a:solidFill>
              </a:rPr>
              <a:t>A text hierarchy was implemented throughout the app. This helps users to distinguish the different sections and information on screen.</a:t>
            </a:r>
          </a:p>
        </p:txBody>
      </p:sp>
      <p:pic>
        <p:nvPicPr>
          <p:cNvPr id="22" name="Graphic 21" descr="Palette outline">
            <a:extLst>
              <a:ext uri="{FF2B5EF4-FFF2-40B4-BE49-F238E27FC236}">
                <a16:creationId xmlns:a16="http://schemas.microsoft.com/office/drawing/2014/main" id="{AFC5D59D-93F6-B949-B96E-7F67A90FB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5231" y="1785873"/>
            <a:ext cx="569423" cy="569423"/>
          </a:xfrm>
          <a:prstGeom prst="rect">
            <a:avLst/>
          </a:prstGeom>
        </p:spPr>
      </p:pic>
      <p:pic>
        <p:nvPicPr>
          <p:cNvPr id="24" name="Graphic 23" descr="Text with solid fill">
            <a:extLst>
              <a:ext uri="{FF2B5EF4-FFF2-40B4-BE49-F238E27FC236}">
                <a16:creationId xmlns:a16="http://schemas.microsoft.com/office/drawing/2014/main" id="{3EF6F913-6248-357F-4930-9AF2A8D66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8513" y="1736346"/>
            <a:ext cx="546974" cy="546974"/>
          </a:xfrm>
          <a:prstGeom prst="rect">
            <a:avLst/>
          </a:prstGeom>
        </p:spPr>
      </p:pic>
      <p:pic>
        <p:nvPicPr>
          <p:cNvPr id="26" name="Graphic 25" descr="Sort with solid fill">
            <a:extLst>
              <a:ext uri="{FF2B5EF4-FFF2-40B4-BE49-F238E27FC236}">
                <a16:creationId xmlns:a16="http://schemas.microsoft.com/office/drawing/2014/main" id="{55064684-A289-33CF-6A54-6385838EC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0430" y="1795775"/>
            <a:ext cx="538037" cy="5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3">
          <a:extLst>
            <a:ext uri="{FF2B5EF4-FFF2-40B4-BE49-F238E27FC236}">
              <a16:creationId xmlns:a16="http://schemas.microsoft.com/office/drawing/2014/main" id="{D03FF3C6-414B-ABAB-4EE2-BD7D5CFD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BAC71B5-1A8D-385F-2D62-6F68566DC003}"/>
              </a:ext>
            </a:extLst>
          </p:cNvPr>
          <p:cNvSpPr/>
          <p:nvPr/>
        </p:nvSpPr>
        <p:spPr>
          <a:xfrm>
            <a:off x="5057220" y="3699256"/>
            <a:ext cx="2496082" cy="10024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B27F3-6D60-4CB5-D752-11D1833F1FAB}"/>
              </a:ext>
            </a:extLst>
          </p:cNvPr>
          <p:cNvSpPr/>
          <p:nvPr/>
        </p:nvSpPr>
        <p:spPr>
          <a:xfrm>
            <a:off x="7445829" y="166255"/>
            <a:ext cx="1532223" cy="140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8449F8-376C-BD2C-2FFE-8247F2CEAF0F}"/>
              </a:ext>
            </a:extLst>
          </p:cNvPr>
          <p:cNvSpPr/>
          <p:nvPr/>
        </p:nvSpPr>
        <p:spPr>
          <a:xfrm>
            <a:off x="5050412" y="251526"/>
            <a:ext cx="3848506" cy="3127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BBE11-EA71-57E9-BBAB-81773F6D2C46}"/>
              </a:ext>
            </a:extLst>
          </p:cNvPr>
          <p:cNvSpPr/>
          <p:nvPr/>
        </p:nvSpPr>
        <p:spPr>
          <a:xfrm>
            <a:off x="429410" y="1139169"/>
            <a:ext cx="4271368" cy="35554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0" name="Google Shape;1010;p34">
            <a:extLst>
              <a:ext uri="{FF2B5EF4-FFF2-40B4-BE49-F238E27FC236}">
                <a16:creationId xmlns:a16="http://schemas.microsoft.com/office/drawing/2014/main" id="{59C83ECE-BD9A-B526-6A94-9CC64E1960BA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79776" y="166255"/>
            <a:ext cx="3971924" cy="971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>
                <a:solidFill>
                  <a:srgbClr val="FC807F"/>
                </a:solidFill>
              </a:rPr>
              <a:t>Style Guide</a:t>
            </a:r>
            <a:endParaRPr sz="4400" dirty="0">
              <a:solidFill>
                <a:srgbClr val="FC807F"/>
              </a:solidFill>
            </a:endParaRPr>
          </a:p>
        </p:txBody>
      </p:sp>
      <p:sp>
        <p:nvSpPr>
          <p:cNvPr id="24" name="Google Shape;1010;p34">
            <a:extLst>
              <a:ext uri="{FF2B5EF4-FFF2-40B4-BE49-F238E27FC236}">
                <a16:creationId xmlns:a16="http://schemas.microsoft.com/office/drawing/2014/main" id="{6B670578-E0D2-040A-A0E7-11E515A21350}"/>
              </a:ext>
            </a:extLst>
          </p:cNvPr>
          <p:cNvSpPr txBox="1">
            <a:spLocks/>
          </p:cNvSpPr>
          <p:nvPr/>
        </p:nvSpPr>
        <p:spPr>
          <a:xfrm>
            <a:off x="5044274" y="237458"/>
            <a:ext cx="1804455" cy="97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2400" dirty="0">
                <a:solidFill>
                  <a:srgbClr val="FC807F"/>
                </a:solidFill>
              </a:rPr>
              <a:t>Colours</a:t>
            </a:r>
            <a:endParaRPr lang="en-GB" sz="2000" dirty="0">
              <a:solidFill>
                <a:srgbClr val="FC807F"/>
              </a:solidFill>
            </a:endParaRPr>
          </a:p>
        </p:txBody>
      </p:sp>
      <p:sp>
        <p:nvSpPr>
          <p:cNvPr id="25" name="Google Shape;1010;p34">
            <a:extLst>
              <a:ext uri="{FF2B5EF4-FFF2-40B4-BE49-F238E27FC236}">
                <a16:creationId xmlns:a16="http://schemas.microsoft.com/office/drawing/2014/main" id="{6F5FD87E-9622-122B-66D6-C4B6B2274BC7}"/>
              </a:ext>
            </a:extLst>
          </p:cNvPr>
          <p:cNvSpPr txBox="1">
            <a:spLocks/>
          </p:cNvSpPr>
          <p:nvPr/>
        </p:nvSpPr>
        <p:spPr>
          <a:xfrm>
            <a:off x="5144646" y="3678435"/>
            <a:ext cx="1099065" cy="48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2400" dirty="0">
                <a:solidFill>
                  <a:srgbClr val="FC807F"/>
                </a:solidFill>
              </a:rPr>
              <a:t>Icons</a:t>
            </a:r>
            <a:endParaRPr lang="en-GB" sz="2000" dirty="0">
              <a:solidFill>
                <a:srgbClr val="FC807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44A43-21FF-FA0C-5B2D-6DA94DD9944A}"/>
              </a:ext>
            </a:extLst>
          </p:cNvPr>
          <p:cNvSpPr txBox="1"/>
          <p:nvPr/>
        </p:nvSpPr>
        <p:spPr>
          <a:xfrm>
            <a:off x="544547" y="1823489"/>
            <a:ext cx="106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Spicy Rice" panose="020E0506000000020000" pitchFamily="34" charset="0"/>
              </a:rPr>
              <a:t>Spicy Rice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76B29-BCE8-1E2A-ACF1-1C9AB24E1DCB}"/>
              </a:ext>
            </a:extLst>
          </p:cNvPr>
          <p:cNvSpPr txBox="1"/>
          <p:nvPr/>
        </p:nvSpPr>
        <p:spPr>
          <a:xfrm>
            <a:off x="515445" y="2774104"/>
            <a:ext cx="753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MuktaMahee Regular" panose="020B0000000000000000" pitchFamily="34" charset="77"/>
                <a:cs typeface="MuktaMahee Regular" panose="020B0000000000000000" pitchFamily="34" charset="77"/>
              </a:rPr>
              <a:t>Mukta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A5079-CDC7-7352-87BA-F91310F1883C}"/>
              </a:ext>
            </a:extLst>
          </p:cNvPr>
          <p:cNvSpPr txBox="1"/>
          <p:nvPr/>
        </p:nvSpPr>
        <p:spPr>
          <a:xfrm>
            <a:off x="515445" y="3938700"/>
            <a:ext cx="134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Roboto Mono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6331E-9E74-F6A0-B928-7E2ED9D66CB9}"/>
              </a:ext>
            </a:extLst>
          </p:cNvPr>
          <p:cNvSpPr txBox="1"/>
          <p:nvPr/>
        </p:nvSpPr>
        <p:spPr>
          <a:xfrm>
            <a:off x="1899634" y="2769890"/>
            <a:ext cx="126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MuktaMahee Medium" panose="020B0000000000000000" pitchFamily="34" charset="77"/>
                <a:ea typeface="Questrial" pitchFamily="2" charset="77"/>
                <a:cs typeface="MuktaMahee Medium" panose="020B0000000000000000" pitchFamily="34" charset="77"/>
              </a:rPr>
              <a:t>Regular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MuktaMahee Bold" panose="020B0000000000000000" pitchFamily="34" charset="77"/>
              <a:ea typeface="Questrial" pitchFamily="2" charset="77"/>
              <a:cs typeface="MuktaMahee Bold" panose="020B0000000000000000" pitchFamily="34" charset="77"/>
            </a:endParaRPr>
          </a:p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MuktaMahee ExtraBold" panose="020B0000000000000000" pitchFamily="34" charset="77"/>
                <a:ea typeface="Questrial" pitchFamily="2" charset="77"/>
                <a:cs typeface="MuktaMahee ExtraBold" panose="020B0000000000000000" pitchFamily="34" charset="77"/>
              </a:rPr>
              <a:t>Bold</a:t>
            </a:r>
          </a:p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MuktaMahee ExtraBold" panose="020B0000000000000000" pitchFamily="34" charset="77"/>
                <a:ea typeface="Questrial" pitchFamily="2" charset="77"/>
                <a:cs typeface="MuktaMahee ExtraBold" panose="020B0000000000000000" pitchFamily="34" charset="77"/>
              </a:rPr>
              <a:t>Extra Bold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6E811-7D65-A177-303F-E6B0FA01232C}"/>
              </a:ext>
            </a:extLst>
          </p:cNvPr>
          <p:cNvSpPr txBox="1"/>
          <p:nvPr/>
        </p:nvSpPr>
        <p:spPr>
          <a:xfrm>
            <a:off x="1912334" y="1793756"/>
            <a:ext cx="106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Spicy Rice" panose="020E0506000000020000" pitchFamily="34" charset="0"/>
              </a:rPr>
              <a:t>Regular</a:t>
            </a:r>
            <a:endParaRPr lang="en-GB" dirty="0">
              <a:solidFill>
                <a:schemeClr val="tx2">
                  <a:lumMod val="50000"/>
                </a:schemeClr>
              </a:solidFill>
              <a:latin typeface="Spicy Rice" panose="020E050600000002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CE457-D992-75F8-68EE-3C59D247C3E0}"/>
              </a:ext>
            </a:extLst>
          </p:cNvPr>
          <p:cNvSpPr txBox="1"/>
          <p:nvPr/>
        </p:nvSpPr>
        <p:spPr>
          <a:xfrm>
            <a:off x="3306190" y="1834322"/>
            <a:ext cx="106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Spicy Rice" panose="020E0506000000020000" pitchFamily="34" charset="0"/>
              </a:rPr>
              <a:t>24</a:t>
            </a:r>
            <a:endParaRPr lang="en-GB" sz="1200" dirty="0">
              <a:solidFill>
                <a:schemeClr val="tx2">
                  <a:lumMod val="50000"/>
                </a:schemeClr>
              </a:solidFill>
              <a:latin typeface="Spicy Rice" panose="020E050600000002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A99B3-8B6D-A081-F9FC-CBD08202F5A1}"/>
              </a:ext>
            </a:extLst>
          </p:cNvPr>
          <p:cNvSpPr txBox="1"/>
          <p:nvPr/>
        </p:nvSpPr>
        <p:spPr>
          <a:xfrm>
            <a:off x="3302960" y="2749836"/>
            <a:ext cx="142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MuktaMahee Medium" panose="020B0000000000000000" pitchFamily="34" charset="77"/>
                <a:ea typeface="Questrial" pitchFamily="2" charset="77"/>
                <a:cs typeface="MuktaMahee Medium" panose="020B0000000000000000" pitchFamily="34" charset="77"/>
              </a:rPr>
              <a:t>18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MuktaMahee Bold" panose="020B0000000000000000" pitchFamily="34" charset="77"/>
              <a:ea typeface="Questrial" pitchFamily="2" charset="77"/>
              <a:cs typeface="MuktaMahee Bold" panose="020B0000000000000000" pitchFamily="34" charset="77"/>
            </a:endParaRPr>
          </a:p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MuktaMahee Bold" panose="020B0000000000000000" pitchFamily="34" charset="77"/>
                <a:ea typeface="Questrial" pitchFamily="2" charset="77"/>
                <a:cs typeface="MuktaMahee Bold" panose="020B0000000000000000" pitchFamily="34" charset="77"/>
              </a:rPr>
              <a:t>12, 15, 17, 20</a:t>
            </a:r>
          </a:p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MuktaMahee ExtraBold" panose="020B0000000000000000" pitchFamily="34" charset="77"/>
                <a:ea typeface="Questrial" pitchFamily="2" charset="77"/>
                <a:cs typeface="MuktaMahee ExtraBold" panose="020B0000000000000000" pitchFamily="34" charset="77"/>
              </a:rPr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FCE2D-2BD0-275C-8341-2570A3A241BF}"/>
              </a:ext>
            </a:extLst>
          </p:cNvPr>
          <p:cNvSpPr txBox="1"/>
          <p:nvPr/>
        </p:nvSpPr>
        <p:spPr>
          <a:xfrm>
            <a:off x="1918974" y="3949786"/>
            <a:ext cx="134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C90CF1-100E-E50D-5DDD-DE28D3D4A710}"/>
              </a:ext>
            </a:extLst>
          </p:cNvPr>
          <p:cNvSpPr txBox="1"/>
          <p:nvPr/>
        </p:nvSpPr>
        <p:spPr>
          <a:xfrm>
            <a:off x="3281934" y="3963160"/>
            <a:ext cx="134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D8E3BC-0E28-7455-445F-056D72CECEA9}"/>
              </a:ext>
            </a:extLst>
          </p:cNvPr>
          <p:cNvSpPr/>
          <p:nvPr/>
        </p:nvSpPr>
        <p:spPr>
          <a:xfrm>
            <a:off x="5386158" y="806195"/>
            <a:ext cx="796673" cy="796673"/>
          </a:xfrm>
          <a:prstGeom prst="ellipse">
            <a:avLst/>
          </a:prstGeom>
          <a:solidFill>
            <a:srgbClr val="FD7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967BD4-2DC8-658D-C767-0B54BB7AF2BF}"/>
              </a:ext>
            </a:extLst>
          </p:cNvPr>
          <p:cNvSpPr/>
          <p:nvPr/>
        </p:nvSpPr>
        <p:spPr>
          <a:xfrm>
            <a:off x="6654932" y="806195"/>
            <a:ext cx="796673" cy="796673"/>
          </a:xfrm>
          <a:prstGeom prst="ellipse">
            <a:avLst/>
          </a:prstGeom>
          <a:solidFill>
            <a:srgbClr val="97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97D622-702C-59D2-D20D-1E2E14D12312}"/>
              </a:ext>
            </a:extLst>
          </p:cNvPr>
          <p:cNvSpPr/>
          <p:nvPr/>
        </p:nvSpPr>
        <p:spPr>
          <a:xfrm>
            <a:off x="5414639" y="2043316"/>
            <a:ext cx="796673" cy="796673"/>
          </a:xfrm>
          <a:prstGeom prst="ellipse">
            <a:avLst/>
          </a:prstGeom>
          <a:solidFill>
            <a:srgbClr val="BCB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7ECB61-457D-724D-9C41-898FE0549FDC}"/>
              </a:ext>
            </a:extLst>
          </p:cNvPr>
          <p:cNvSpPr/>
          <p:nvPr/>
        </p:nvSpPr>
        <p:spPr>
          <a:xfrm>
            <a:off x="7859666" y="806194"/>
            <a:ext cx="796673" cy="796673"/>
          </a:xfrm>
          <a:prstGeom prst="ellipse">
            <a:avLst/>
          </a:prstGeom>
          <a:solidFill>
            <a:srgbClr val="CBC3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1CA99A-D056-2EFC-70A2-9EDF491EE6B4}"/>
              </a:ext>
            </a:extLst>
          </p:cNvPr>
          <p:cNvSpPr/>
          <p:nvPr/>
        </p:nvSpPr>
        <p:spPr>
          <a:xfrm>
            <a:off x="6632654" y="2067736"/>
            <a:ext cx="796673" cy="796673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Google Shape;1010;p34">
            <a:extLst>
              <a:ext uri="{FF2B5EF4-FFF2-40B4-BE49-F238E27FC236}">
                <a16:creationId xmlns:a16="http://schemas.microsoft.com/office/drawing/2014/main" id="{1A749718-4D08-051F-0B01-27B0CB95B5D6}"/>
              </a:ext>
            </a:extLst>
          </p:cNvPr>
          <p:cNvSpPr txBox="1">
            <a:spLocks/>
          </p:cNvSpPr>
          <p:nvPr/>
        </p:nvSpPr>
        <p:spPr>
          <a:xfrm>
            <a:off x="491170" y="1168800"/>
            <a:ext cx="2469528" cy="44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2400" dirty="0">
                <a:solidFill>
                  <a:srgbClr val="FC807F"/>
                </a:solidFill>
              </a:rPr>
              <a:t>Typography</a:t>
            </a:r>
            <a:endParaRPr lang="en-GB" sz="2000" dirty="0">
              <a:solidFill>
                <a:srgbClr val="FC807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80B1F6-0C79-DD3F-C139-EBE72C1DFF00}"/>
              </a:ext>
            </a:extLst>
          </p:cNvPr>
          <p:cNvSpPr txBox="1"/>
          <p:nvPr/>
        </p:nvSpPr>
        <p:spPr>
          <a:xfrm>
            <a:off x="5393669" y="1642533"/>
            <a:ext cx="101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#FC8080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7FD411-BC9C-3C0C-44CB-DEC523DB39A4}"/>
              </a:ext>
            </a:extLst>
          </p:cNvPr>
          <p:cNvSpPr txBox="1"/>
          <p:nvPr/>
        </p:nvSpPr>
        <p:spPr>
          <a:xfrm>
            <a:off x="6672042" y="1647079"/>
            <a:ext cx="101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#616161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B72FBA-70F1-E669-8307-FBB0FE0C1135}"/>
              </a:ext>
            </a:extLst>
          </p:cNvPr>
          <p:cNvSpPr txBox="1"/>
          <p:nvPr/>
        </p:nvSpPr>
        <p:spPr>
          <a:xfrm>
            <a:off x="7886998" y="1662951"/>
            <a:ext cx="101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#969393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24382E-6134-3284-0C1D-C86424FC3BC8}"/>
              </a:ext>
            </a:extLst>
          </p:cNvPr>
          <p:cNvSpPr txBox="1"/>
          <p:nvPr/>
        </p:nvSpPr>
        <p:spPr>
          <a:xfrm>
            <a:off x="5414639" y="2923778"/>
            <a:ext cx="101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#8D8D8D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7C1E5D-2963-FB16-101B-8B9698E23B85}"/>
              </a:ext>
            </a:extLst>
          </p:cNvPr>
          <p:cNvSpPr txBox="1"/>
          <p:nvPr/>
        </p:nvSpPr>
        <p:spPr>
          <a:xfrm>
            <a:off x="6636699" y="2923778"/>
            <a:ext cx="1011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#FC8080</a:t>
            </a:r>
          </a:p>
        </p:txBody>
      </p:sp>
      <p:pic>
        <p:nvPicPr>
          <p:cNvPr id="57" name="Picture 56" descr="A white cross in a pink circle&#10;&#10;Description automatically generated">
            <a:extLst>
              <a:ext uri="{FF2B5EF4-FFF2-40B4-BE49-F238E27FC236}">
                <a16:creationId xmlns:a16="http://schemas.microsoft.com/office/drawing/2014/main" id="{A0A56407-8A95-5AD8-1666-B4189183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08" y="4244456"/>
            <a:ext cx="257538" cy="2575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ED4F589-E8A4-6BDC-A43B-4230B8C11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852" y="4242249"/>
            <a:ext cx="376790" cy="3121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4489392-5AFD-275A-3894-B2F2E19E7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283" y="4257214"/>
            <a:ext cx="309122" cy="2972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8A4ABD9-53C2-247C-0268-93C298B32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520" y="4256140"/>
            <a:ext cx="275316" cy="275316"/>
          </a:xfrm>
          <a:prstGeom prst="rect">
            <a:avLst/>
          </a:prstGeom>
        </p:spPr>
      </p:pic>
      <p:pic>
        <p:nvPicPr>
          <p:cNvPr id="961" name="Picture 960">
            <a:extLst>
              <a:ext uri="{FF2B5EF4-FFF2-40B4-BE49-F238E27FC236}">
                <a16:creationId xmlns:a16="http://schemas.microsoft.com/office/drawing/2014/main" id="{5CCC890E-9072-BFC3-4CC0-1BDEF999B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704" y="4256140"/>
            <a:ext cx="275316" cy="2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5">
          <a:extLst>
            <a:ext uri="{FF2B5EF4-FFF2-40B4-BE49-F238E27FC236}">
              <a16:creationId xmlns:a16="http://schemas.microsoft.com/office/drawing/2014/main" id="{1FA020DD-1372-7A42-50E7-A3CBF6BF3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9C40BC-11F2-7E96-0FD4-35C8F80A57F7}"/>
              </a:ext>
            </a:extLst>
          </p:cNvPr>
          <p:cNvSpPr/>
          <p:nvPr/>
        </p:nvSpPr>
        <p:spPr>
          <a:xfrm>
            <a:off x="7615863" y="261629"/>
            <a:ext cx="1320799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0EF2F-73FE-5D33-5EE0-F848D2BA52FA}"/>
              </a:ext>
            </a:extLst>
          </p:cNvPr>
          <p:cNvSpPr/>
          <p:nvPr/>
        </p:nvSpPr>
        <p:spPr>
          <a:xfrm>
            <a:off x="323899" y="3418466"/>
            <a:ext cx="1320799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17883-CC06-601D-9446-B7D663C6AE58}"/>
              </a:ext>
            </a:extLst>
          </p:cNvPr>
          <p:cNvSpPr/>
          <p:nvPr/>
        </p:nvSpPr>
        <p:spPr>
          <a:xfrm>
            <a:off x="633614" y="885823"/>
            <a:ext cx="7645400" cy="3354918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36" name="Google Shape;1036;p38">
            <a:extLst>
              <a:ext uri="{FF2B5EF4-FFF2-40B4-BE49-F238E27FC236}">
                <a16:creationId xmlns:a16="http://schemas.microsoft.com/office/drawing/2014/main" id="{D9E2709D-6A6A-7D82-722B-EF4A35080D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160" y="1806935"/>
            <a:ext cx="5211138" cy="1512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4400" dirty="0">
                <a:solidFill>
                  <a:srgbClr val="FC7F80"/>
                </a:solidFill>
              </a:rPr>
              <a:t>The Prototype…</a:t>
            </a:r>
            <a:br>
              <a:rPr lang="en" sz="4400" dirty="0">
                <a:solidFill>
                  <a:srgbClr val="FC7F80"/>
                </a:solidFill>
              </a:rPr>
            </a:br>
            <a:endParaRPr sz="4400" dirty="0">
              <a:solidFill>
                <a:srgbClr val="FC7F80"/>
              </a:solidFill>
            </a:endParaRPr>
          </a:p>
        </p:txBody>
      </p:sp>
      <p:pic>
        <p:nvPicPr>
          <p:cNvPr id="2" name="Picture 1" descr="A screen shot of a cell phone&#10;&#10;Description automatically generated">
            <a:extLst>
              <a:ext uri="{FF2B5EF4-FFF2-40B4-BE49-F238E27FC236}">
                <a16:creationId xmlns:a16="http://schemas.microsoft.com/office/drawing/2014/main" id="{F5EC8EFC-858E-93CD-8D1A-FA535662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98" y="327246"/>
            <a:ext cx="2196282" cy="4489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B9432-06B7-293F-1331-5F8A5279D5BD}"/>
              </a:ext>
            </a:extLst>
          </p:cNvPr>
          <p:cNvSpPr txBox="1"/>
          <p:nvPr/>
        </p:nvSpPr>
        <p:spPr>
          <a:xfrm>
            <a:off x="1141160" y="2631832"/>
            <a:ext cx="462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dirty="0">
                <a:solidFill>
                  <a:srgbClr val="FC808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Prototype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723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3">
          <a:extLst>
            <a:ext uri="{FF2B5EF4-FFF2-40B4-BE49-F238E27FC236}">
              <a16:creationId xmlns:a16="http://schemas.microsoft.com/office/drawing/2014/main" id="{ADB94E4D-595D-3C70-6E65-D7DAC0A3D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590DF44-4D56-79DB-E729-BDA4E06F788E}"/>
              </a:ext>
            </a:extLst>
          </p:cNvPr>
          <p:cNvSpPr/>
          <p:nvPr/>
        </p:nvSpPr>
        <p:spPr>
          <a:xfrm>
            <a:off x="7445829" y="166255"/>
            <a:ext cx="1532223" cy="140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37DC7A2B-312E-6145-D1DF-AC0A7F931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0" y="1046743"/>
            <a:ext cx="1604126" cy="3278694"/>
          </a:xfrm>
          <a:prstGeom prst="rect">
            <a:avLst/>
          </a:prstGeom>
        </p:spPr>
      </p:pic>
      <p:sp>
        <p:nvSpPr>
          <p:cNvPr id="21" name="Google Shape;1010;p34">
            <a:extLst>
              <a:ext uri="{FF2B5EF4-FFF2-40B4-BE49-F238E27FC236}">
                <a16:creationId xmlns:a16="http://schemas.microsoft.com/office/drawing/2014/main" id="{7ACA8278-FFB3-30F0-2126-CFC7DEE9A669}"/>
              </a:ext>
            </a:extLst>
          </p:cNvPr>
          <p:cNvSpPr txBox="1">
            <a:spLocks/>
          </p:cNvSpPr>
          <p:nvPr/>
        </p:nvSpPr>
        <p:spPr>
          <a:xfrm>
            <a:off x="562506" y="4325436"/>
            <a:ext cx="963614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GB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Home</a:t>
            </a:r>
            <a:endParaRPr lang="en-GB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2" name="Picture 31" descr="A screenshot of a phone&#10;&#10;Description automatically generated">
            <a:extLst>
              <a:ext uri="{FF2B5EF4-FFF2-40B4-BE49-F238E27FC236}">
                <a16:creationId xmlns:a16="http://schemas.microsoft.com/office/drawing/2014/main" id="{CD399108-86A9-EFF5-B556-0A48AC552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131" y="1000108"/>
            <a:ext cx="1635684" cy="3339793"/>
          </a:xfrm>
          <a:prstGeom prst="rect">
            <a:avLst/>
          </a:prstGeom>
        </p:spPr>
      </p:pic>
      <p:pic>
        <p:nvPicPr>
          <p:cNvPr id="36" name="Picture 35" descr="A screenshot of a phone&#10;&#10;Description automatically generated">
            <a:extLst>
              <a:ext uri="{FF2B5EF4-FFF2-40B4-BE49-F238E27FC236}">
                <a16:creationId xmlns:a16="http://schemas.microsoft.com/office/drawing/2014/main" id="{6461DF9E-FBA8-F29E-29B8-1EC88D0F4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507" y="985645"/>
            <a:ext cx="1634020" cy="3339791"/>
          </a:xfrm>
          <a:prstGeom prst="rect">
            <a:avLst/>
          </a:prstGeom>
        </p:spPr>
      </p:pic>
      <p:pic>
        <p:nvPicPr>
          <p:cNvPr id="39" name="Picture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48D6C4-180F-B206-A133-62337A349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745" y="1000109"/>
            <a:ext cx="1635683" cy="3339791"/>
          </a:xfrm>
          <a:prstGeom prst="rect">
            <a:avLst/>
          </a:prstGeom>
        </p:spPr>
      </p:pic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B43E57-6115-1733-68AD-5FC09F6D6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153" y="985645"/>
            <a:ext cx="1635684" cy="3339791"/>
          </a:xfrm>
          <a:prstGeom prst="rect">
            <a:avLst/>
          </a:prstGeom>
        </p:spPr>
      </p:pic>
      <p:sp>
        <p:nvSpPr>
          <p:cNvPr id="42" name="Google Shape;1010;p34">
            <a:extLst>
              <a:ext uri="{FF2B5EF4-FFF2-40B4-BE49-F238E27FC236}">
                <a16:creationId xmlns:a16="http://schemas.microsoft.com/office/drawing/2014/main" id="{1E3B37A3-6F25-1D9A-DCF2-3869D5FC4540}"/>
              </a:ext>
            </a:extLst>
          </p:cNvPr>
          <p:cNvSpPr txBox="1">
            <a:spLocks/>
          </p:cNvSpPr>
          <p:nvPr/>
        </p:nvSpPr>
        <p:spPr>
          <a:xfrm>
            <a:off x="1955519" y="4384507"/>
            <a:ext cx="1604125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Add Activity</a:t>
            </a:r>
          </a:p>
        </p:txBody>
      </p:sp>
      <p:sp>
        <p:nvSpPr>
          <p:cNvPr id="43" name="Google Shape;1010;p34">
            <a:extLst>
              <a:ext uri="{FF2B5EF4-FFF2-40B4-BE49-F238E27FC236}">
                <a16:creationId xmlns:a16="http://schemas.microsoft.com/office/drawing/2014/main" id="{3373BA73-BC84-CAAD-B5E1-27839DBDA626}"/>
              </a:ext>
            </a:extLst>
          </p:cNvPr>
          <p:cNvSpPr txBox="1">
            <a:spLocks/>
          </p:cNvSpPr>
          <p:nvPr/>
        </p:nvSpPr>
        <p:spPr>
          <a:xfrm>
            <a:off x="3849202" y="4384508"/>
            <a:ext cx="1420986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Progress</a:t>
            </a:r>
          </a:p>
        </p:txBody>
      </p:sp>
      <p:sp>
        <p:nvSpPr>
          <p:cNvPr id="44" name="Google Shape;1010;p34">
            <a:extLst>
              <a:ext uri="{FF2B5EF4-FFF2-40B4-BE49-F238E27FC236}">
                <a16:creationId xmlns:a16="http://schemas.microsoft.com/office/drawing/2014/main" id="{49F359E3-5A75-9F04-19C7-935AE2B638C2}"/>
              </a:ext>
            </a:extLst>
          </p:cNvPr>
          <p:cNvSpPr txBox="1">
            <a:spLocks/>
          </p:cNvSpPr>
          <p:nvPr/>
        </p:nvSpPr>
        <p:spPr>
          <a:xfrm>
            <a:off x="5639815" y="4391077"/>
            <a:ext cx="1420986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Community</a:t>
            </a:r>
          </a:p>
        </p:txBody>
      </p:sp>
      <p:sp>
        <p:nvSpPr>
          <p:cNvPr id="45" name="Google Shape;1010;p34">
            <a:extLst>
              <a:ext uri="{FF2B5EF4-FFF2-40B4-BE49-F238E27FC236}">
                <a16:creationId xmlns:a16="http://schemas.microsoft.com/office/drawing/2014/main" id="{8FE6482F-C1C1-93B0-D7B0-2A9DFCDECA7C}"/>
              </a:ext>
            </a:extLst>
          </p:cNvPr>
          <p:cNvSpPr txBox="1">
            <a:spLocks/>
          </p:cNvSpPr>
          <p:nvPr/>
        </p:nvSpPr>
        <p:spPr>
          <a:xfrm>
            <a:off x="7501446" y="4384507"/>
            <a:ext cx="1420986" cy="51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4020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0">
          <a:extLst>
            <a:ext uri="{FF2B5EF4-FFF2-40B4-BE49-F238E27FC236}">
              <a16:creationId xmlns:a16="http://schemas.microsoft.com/office/drawing/2014/main" id="{2B5ADD69-F10F-04D7-BFD2-6B569090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4F0E1E-48DA-B63A-C01C-DC3486C54A18}"/>
              </a:ext>
            </a:extLst>
          </p:cNvPr>
          <p:cNvSpPr/>
          <p:nvPr/>
        </p:nvSpPr>
        <p:spPr>
          <a:xfrm>
            <a:off x="6340117" y="1298248"/>
            <a:ext cx="2522761" cy="3411186"/>
          </a:xfrm>
          <a:prstGeom prst="roundRect">
            <a:avLst>
              <a:gd name="adj" fmla="val 9236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B7C1692-CB2C-E931-E87F-B3C80FDC212B}"/>
              </a:ext>
            </a:extLst>
          </p:cNvPr>
          <p:cNvSpPr/>
          <p:nvPr/>
        </p:nvSpPr>
        <p:spPr>
          <a:xfrm>
            <a:off x="3199442" y="1320179"/>
            <a:ext cx="2798560" cy="3411186"/>
          </a:xfrm>
          <a:prstGeom prst="roundRect">
            <a:avLst>
              <a:gd name="adj" fmla="val 9236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410F2-DF71-1D5F-7D15-40AF45388A26}"/>
              </a:ext>
            </a:extLst>
          </p:cNvPr>
          <p:cNvSpPr/>
          <p:nvPr/>
        </p:nvSpPr>
        <p:spPr>
          <a:xfrm>
            <a:off x="7511143" y="293914"/>
            <a:ext cx="1469571" cy="88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81848-D353-8A6A-D50C-84B7F5102424}"/>
              </a:ext>
            </a:extLst>
          </p:cNvPr>
          <p:cNvSpPr/>
          <p:nvPr/>
        </p:nvSpPr>
        <p:spPr>
          <a:xfrm>
            <a:off x="328680" y="1339164"/>
            <a:ext cx="2522761" cy="3411186"/>
          </a:xfrm>
          <a:prstGeom prst="roundRect">
            <a:avLst>
              <a:gd name="adj" fmla="val 9236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44" name="Google Shape;1044;p39">
            <a:extLst>
              <a:ext uri="{FF2B5EF4-FFF2-40B4-BE49-F238E27FC236}">
                <a16:creationId xmlns:a16="http://schemas.microsoft.com/office/drawing/2014/main" id="{689EF960-6CA5-6ED7-BEE8-CDE14B9FD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045" y="252424"/>
            <a:ext cx="54134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4400" dirty="0">
                <a:solidFill>
                  <a:srgbClr val="FC807F"/>
                </a:solidFill>
              </a:rPr>
              <a:t>Learnings….</a:t>
            </a:r>
            <a:endParaRPr sz="4400" dirty="0">
              <a:solidFill>
                <a:srgbClr val="FC807F"/>
              </a:solidFill>
            </a:endParaRPr>
          </a:p>
        </p:txBody>
      </p:sp>
      <p:sp>
        <p:nvSpPr>
          <p:cNvPr id="1045" name="Google Shape;1045;p39">
            <a:extLst>
              <a:ext uri="{FF2B5EF4-FFF2-40B4-BE49-F238E27FC236}">
                <a16:creationId xmlns:a16="http://schemas.microsoft.com/office/drawing/2014/main" id="{6A47C6B5-AFAE-509D-42D3-57B74FB7482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154579" y="1570692"/>
            <a:ext cx="1503725" cy="652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2000" dirty="0">
                <a:solidFill>
                  <a:srgbClr val="FC807F"/>
                </a:solidFill>
              </a:rPr>
              <a:t>Test Ideas Earlier</a:t>
            </a:r>
            <a:endParaRPr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7C162-F147-84FE-E2A9-12400B87A7D7}"/>
              </a:ext>
            </a:extLst>
          </p:cNvPr>
          <p:cNvSpPr txBox="1"/>
          <p:nvPr/>
        </p:nvSpPr>
        <p:spPr>
          <a:xfrm>
            <a:off x="448791" y="2260523"/>
            <a:ext cx="2263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The project and subsequent designs were overcomplicated by using the ‘pillars’ philosophy.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Were this concept understood (interviews) and tested (user testing) earlier, less focus would have been placed here, saving time.</a:t>
            </a:r>
            <a:endParaRPr lang="en-DK" dirty="0">
              <a:solidFill>
                <a:schemeClr val="tx1">
                  <a:lumMod val="75000"/>
                  <a:lumOff val="2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B36CF-094B-099D-FC9F-4A9AFE14C660}"/>
              </a:ext>
            </a:extLst>
          </p:cNvPr>
          <p:cNvSpPr txBox="1"/>
          <p:nvPr/>
        </p:nvSpPr>
        <p:spPr>
          <a:xfrm>
            <a:off x="3396117" y="2260523"/>
            <a:ext cx="244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As Jacob’s Law states, users prefer designs they are familiar with from previous products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used.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This is why the ‘add button’ was moved to the bottom.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More of an initial focus on competitor analysis would have given earlier insight into this.</a:t>
            </a:r>
            <a:endParaRPr lang="en-DK" dirty="0">
              <a:solidFill>
                <a:schemeClr val="tx1">
                  <a:lumMod val="75000"/>
                  <a:lumOff val="2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9" name="Google Shape;1045;p39">
            <a:extLst>
              <a:ext uri="{FF2B5EF4-FFF2-40B4-BE49-F238E27FC236}">
                <a16:creationId xmlns:a16="http://schemas.microsoft.com/office/drawing/2014/main" id="{2CF1FD1A-61D9-A06E-BCA8-55B22A30C8F4}"/>
              </a:ext>
            </a:extLst>
          </p:cNvPr>
          <p:cNvSpPr txBox="1">
            <a:spLocks/>
          </p:cNvSpPr>
          <p:nvPr/>
        </p:nvSpPr>
        <p:spPr>
          <a:xfrm>
            <a:off x="7024347" y="1356709"/>
            <a:ext cx="1925053" cy="107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US" sz="2000" dirty="0">
                <a:solidFill>
                  <a:srgbClr val="FC807F"/>
                </a:solidFill>
              </a:rPr>
              <a:t>Less Time on Lo-Fi Prototype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F918AD-3CA4-67D6-F26B-64F78A163440}"/>
              </a:ext>
            </a:extLst>
          </p:cNvPr>
          <p:cNvSpPr txBox="1"/>
          <p:nvPr/>
        </p:nvSpPr>
        <p:spPr>
          <a:xfrm>
            <a:off x="6463774" y="2462665"/>
            <a:ext cx="2275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Time and effort was spent on designing unnecessary details and intricacies on the Lo-Fi prototype, which in the end had to be changed.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Basic shapes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etc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 could have been used to save this time and effort.</a:t>
            </a:r>
          </a:p>
          <a:p>
            <a:pPr algn="ctr"/>
            <a:endParaRPr lang="en-DK" dirty="0">
              <a:solidFill>
                <a:schemeClr val="tx1">
                  <a:lumMod val="75000"/>
                  <a:lumOff val="2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22" name="Google Shape;1044;p39">
            <a:extLst>
              <a:ext uri="{FF2B5EF4-FFF2-40B4-BE49-F238E27FC236}">
                <a16:creationId xmlns:a16="http://schemas.microsoft.com/office/drawing/2014/main" id="{EDF00BD5-6EC0-0B9D-B21F-F491CBE3C59C}"/>
              </a:ext>
            </a:extLst>
          </p:cNvPr>
          <p:cNvSpPr txBox="1">
            <a:spLocks/>
          </p:cNvSpPr>
          <p:nvPr/>
        </p:nvSpPr>
        <p:spPr>
          <a:xfrm>
            <a:off x="404780" y="1480203"/>
            <a:ext cx="8577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4400" dirty="0">
                <a:solidFill>
                  <a:srgbClr val="FC807F"/>
                </a:solidFill>
              </a:rPr>
              <a:t>1.</a:t>
            </a:r>
          </a:p>
        </p:txBody>
      </p:sp>
      <p:sp>
        <p:nvSpPr>
          <p:cNvPr id="25" name="Google Shape;1045;p39">
            <a:extLst>
              <a:ext uri="{FF2B5EF4-FFF2-40B4-BE49-F238E27FC236}">
                <a16:creationId xmlns:a16="http://schemas.microsoft.com/office/drawing/2014/main" id="{8C732A1E-DFAD-DCFF-5AF5-9C1DC84165AD}"/>
              </a:ext>
            </a:extLst>
          </p:cNvPr>
          <p:cNvSpPr txBox="1">
            <a:spLocks/>
          </p:cNvSpPr>
          <p:nvPr/>
        </p:nvSpPr>
        <p:spPr>
          <a:xfrm>
            <a:off x="3975882" y="1552413"/>
            <a:ext cx="1937651" cy="65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aytone One"/>
              <a:buNone/>
              <a:defRPr sz="24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l"/>
            <a:r>
              <a:rPr lang="en-US" sz="2000" dirty="0">
                <a:solidFill>
                  <a:srgbClr val="FC807F"/>
                </a:solidFill>
              </a:rPr>
              <a:t>Use Familiar Patterns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Google Shape;1044;p39">
            <a:extLst>
              <a:ext uri="{FF2B5EF4-FFF2-40B4-BE49-F238E27FC236}">
                <a16:creationId xmlns:a16="http://schemas.microsoft.com/office/drawing/2014/main" id="{04CADF07-7518-98A3-13A4-6D521BBA5128}"/>
              </a:ext>
            </a:extLst>
          </p:cNvPr>
          <p:cNvSpPr txBox="1">
            <a:spLocks/>
          </p:cNvSpPr>
          <p:nvPr/>
        </p:nvSpPr>
        <p:spPr>
          <a:xfrm>
            <a:off x="3295301" y="1435539"/>
            <a:ext cx="8577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4400" dirty="0">
                <a:solidFill>
                  <a:srgbClr val="FC807F"/>
                </a:solidFill>
              </a:rPr>
              <a:t>2.</a:t>
            </a:r>
          </a:p>
        </p:txBody>
      </p:sp>
      <p:sp>
        <p:nvSpPr>
          <p:cNvPr id="32" name="Google Shape;1044;p39">
            <a:extLst>
              <a:ext uri="{FF2B5EF4-FFF2-40B4-BE49-F238E27FC236}">
                <a16:creationId xmlns:a16="http://schemas.microsoft.com/office/drawing/2014/main" id="{253E21BD-8EF9-25AD-013D-19FBAB915EDE}"/>
              </a:ext>
            </a:extLst>
          </p:cNvPr>
          <p:cNvSpPr txBox="1">
            <a:spLocks/>
          </p:cNvSpPr>
          <p:nvPr/>
        </p:nvSpPr>
        <p:spPr>
          <a:xfrm>
            <a:off x="6325285" y="1479985"/>
            <a:ext cx="8577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US" sz="4400" dirty="0">
                <a:solidFill>
                  <a:srgbClr val="FC807F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51402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0">
          <a:extLst>
            <a:ext uri="{FF2B5EF4-FFF2-40B4-BE49-F238E27FC236}">
              <a16:creationId xmlns:a16="http://schemas.microsoft.com/office/drawing/2014/main" id="{D6133C75-0A65-1559-073B-F02A7ABD3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2;p32">
            <a:extLst>
              <a:ext uri="{FF2B5EF4-FFF2-40B4-BE49-F238E27FC236}">
                <a16:creationId xmlns:a16="http://schemas.microsoft.com/office/drawing/2014/main" id="{D34F502E-6671-CA27-3E70-219512A97FD2}"/>
              </a:ext>
            </a:extLst>
          </p:cNvPr>
          <p:cNvSpPr txBox="1">
            <a:spLocks noGrp="1"/>
          </p:cNvSpPr>
          <p:nvPr/>
        </p:nvSpPr>
        <p:spPr>
          <a:xfrm>
            <a:off x="3146143" y="3311680"/>
            <a:ext cx="2832967" cy="50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5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" sz="2800" dirty="0">
                <a:solidFill>
                  <a:srgbClr val="FC807F"/>
                </a:solidFill>
              </a:rPr>
              <a:t>Thank you!</a:t>
            </a:r>
            <a:endParaRPr sz="2800" dirty="0">
              <a:solidFill>
                <a:srgbClr val="FC807F"/>
              </a:solidFill>
            </a:endParaRPr>
          </a:p>
        </p:txBody>
      </p:sp>
      <p:pic>
        <p:nvPicPr>
          <p:cNvPr id="10" name="Picture 9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DC2CF5CA-B7D8-3058-8A32-FBCBB164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65"/>
          <a:stretch/>
        </p:blipFill>
        <p:spPr>
          <a:xfrm>
            <a:off x="1824123" y="700308"/>
            <a:ext cx="5477009" cy="2611372"/>
          </a:xfrm>
          <a:prstGeom prst="rect">
            <a:avLst/>
          </a:prstGeom>
        </p:spPr>
      </p:pic>
      <p:sp>
        <p:nvSpPr>
          <p:cNvPr id="2" name="Google Shape;982;p32">
            <a:extLst>
              <a:ext uri="{FF2B5EF4-FFF2-40B4-BE49-F238E27FC236}">
                <a16:creationId xmlns:a16="http://schemas.microsoft.com/office/drawing/2014/main" id="{D4F38B91-F83A-30BA-F899-F0DDD697AC92}"/>
              </a:ext>
            </a:extLst>
          </p:cNvPr>
          <p:cNvSpPr txBox="1">
            <a:spLocks noGrp="1"/>
          </p:cNvSpPr>
          <p:nvPr/>
        </p:nvSpPr>
        <p:spPr>
          <a:xfrm>
            <a:off x="1069522" y="3815335"/>
            <a:ext cx="8229600" cy="50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5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Questions/comments: williamjamesharris@hotmail.co.uk</a:t>
            </a:r>
            <a:endParaRPr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5"/>
          <p:cNvSpPr/>
          <p:nvPr/>
        </p:nvSpPr>
        <p:spPr>
          <a:xfrm>
            <a:off x="2943909" y="710640"/>
            <a:ext cx="1789521" cy="1712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6" name="Google Shape;1016;p35"/>
          <p:cNvSpPr txBox="1">
            <a:spLocks noGrp="1"/>
          </p:cNvSpPr>
          <p:nvPr>
            <p:ph type="title"/>
          </p:nvPr>
        </p:nvSpPr>
        <p:spPr>
          <a:xfrm>
            <a:off x="164860" y="740009"/>
            <a:ext cx="4515561" cy="158086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384"/>
                </a:solidFill>
              </a:rPr>
              <a:t>Understand the User</a:t>
            </a:r>
            <a:endParaRPr dirty="0">
              <a:solidFill>
                <a:srgbClr val="FF8384"/>
              </a:solidFill>
            </a:endParaRPr>
          </a:p>
        </p:txBody>
      </p:sp>
      <p:sp>
        <p:nvSpPr>
          <p:cNvPr id="1018" name="Google Shape;1018;p35"/>
          <p:cNvSpPr txBox="1">
            <a:spLocks noGrp="1"/>
          </p:cNvSpPr>
          <p:nvPr>
            <p:ph type="subTitle" idx="1"/>
          </p:nvPr>
        </p:nvSpPr>
        <p:spPr>
          <a:xfrm>
            <a:off x="5047946" y="615508"/>
            <a:ext cx="3327000" cy="1945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" dirty="0">
                <a:solidFill>
                  <a:schemeClr val="bg2"/>
                </a:solidFill>
              </a:rPr>
              <a:t>User Research</a:t>
            </a:r>
          </a:p>
          <a:p>
            <a:pPr marL="0" indent="0">
              <a:lnSpc>
                <a:spcPct val="150000"/>
              </a:lnSpc>
            </a:pPr>
            <a:r>
              <a:rPr lang="en" dirty="0">
                <a:solidFill>
                  <a:schemeClr val="bg2"/>
                </a:solidFill>
              </a:rPr>
              <a:t>Personas</a:t>
            </a:r>
          </a:p>
          <a:p>
            <a:pPr marL="0" indent="0">
              <a:lnSpc>
                <a:spcPct val="150000"/>
              </a:lnSpc>
            </a:pPr>
            <a:r>
              <a:rPr lang="en" dirty="0">
                <a:solidFill>
                  <a:schemeClr val="bg2"/>
                </a:solidFill>
              </a:rPr>
              <a:t>Problem Statements</a:t>
            </a:r>
          </a:p>
          <a:p>
            <a:pPr marL="0" indent="0">
              <a:lnSpc>
                <a:spcPct val="150000"/>
              </a:lnSpc>
            </a:pPr>
            <a:r>
              <a:rPr lang="en" dirty="0">
                <a:solidFill>
                  <a:schemeClr val="bg2"/>
                </a:solidFill>
              </a:rPr>
              <a:t>User Journey Maps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741B0-65F8-FF3D-BF61-EB6758E25D65}"/>
              </a:ext>
            </a:extLst>
          </p:cNvPr>
          <p:cNvSpPr/>
          <p:nvPr/>
        </p:nvSpPr>
        <p:spPr>
          <a:xfrm>
            <a:off x="89807" y="3472831"/>
            <a:ext cx="1804307" cy="1580862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0C91E-9578-A109-0EDA-18DEA9FAEC6C}"/>
              </a:ext>
            </a:extLst>
          </p:cNvPr>
          <p:cNvSpPr/>
          <p:nvPr/>
        </p:nvSpPr>
        <p:spPr>
          <a:xfrm>
            <a:off x="7568293" y="171450"/>
            <a:ext cx="1445078" cy="144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ED664-9024-6833-7572-1D3705498CFE}"/>
              </a:ext>
            </a:extLst>
          </p:cNvPr>
          <p:cNvSpPr/>
          <p:nvPr/>
        </p:nvSpPr>
        <p:spPr>
          <a:xfrm>
            <a:off x="698721" y="524701"/>
            <a:ext cx="7746558" cy="4094097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24" name="Google Shape;1024;p36"/>
          <p:cNvSpPr txBox="1">
            <a:spLocks noGrp="1"/>
          </p:cNvSpPr>
          <p:nvPr>
            <p:ph type="title"/>
          </p:nvPr>
        </p:nvSpPr>
        <p:spPr>
          <a:xfrm>
            <a:off x="1056065" y="731143"/>
            <a:ext cx="7100056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 dirty="0">
                <a:solidFill>
                  <a:srgbClr val="FF8384"/>
                </a:solidFill>
              </a:rPr>
              <a:t>User Research: Summary</a:t>
            </a:r>
            <a:endParaRPr sz="3600" dirty="0">
              <a:solidFill>
                <a:srgbClr val="FF83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849B0-3D70-753C-6E98-0B93DAE57D1C}"/>
              </a:ext>
            </a:extLst>
          </p:cNvPr>
          <p:cNvSpPr txBox="1"/>
          <p:nvPr/>
        </p:nvSpPr>
        <p:spPr>
          <a:xfrm>
            <a:off x="1056065" y="1627694"/>
            <a:ext cx="7173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Interviews and surveys were conducted to understand </a:t>
            </a:r>
            <a:r>
              <a:rPr lang="en-US" sz="1800" kern="1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frustration, needs, and requirements</a:t>
            </a:r>
            <a:r>
              <a:rPr lang="en-GB" sz="1800" kern="1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GB" sz="1800" kern="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kern="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goal was to gain insights into how men access help, advice, support, resources and information about their mental health. Furthermore, I was interested in how men track mental health fitness.</a:t>
            </a:r>
          </a:p>
          <a:p>
            <a:pPr algn="ctr"/>
            <a:endParaRPr lang="en-GB" sz="1800" kern="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kern="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research was qualitative to gain a deep dive into this possibly sensitive subject and the nuances around current behaviours.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31B9C-0EC7-1C1E-CD72-4E8799F90343}"/>
              </a:ext>
            </a:extLst>
          </p:cNvPr>
          <p:cNvSpPr/>
          <p:nvPr/>
        </p:nvSpPr>
        <p:spPr>
          <a:xfrm>
            <a:off x="5411982" y="3688195"/>
            <a:ext cx="3244155" cy="1210934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DAD5A-DEAC-7A6C-7CDD-0B638C0A1AF7}"/>
              </a:ext>
            </a:extLst>
          </p:cNvPr>
          <p:cNvSpPr/>
          <p:nvPr/>
        </p:nvSpPr>
        <p:spPr>
          <a:xfrm>
            <a:off x="7537269" y="166255"/>
            <a:ext cx="1519521" cy="142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1FEA1-AC5D-7685-50FE-AED1454F1CD2}"/>
              </a:ext>
            </a:extLst>
          </p:cNvPr>
          <p:cNvSpPr/>
          <p:nvPr/>
        </p:nvSpPr>
        <p:spPr>
          <a:xfrm>
            <a:off x="5262070" y="1386893"/>
            <a:ext cx="3244155" cy="1809744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188FC3-BF87-0717-6BBD-DCBAC223E9DF}"/>
              </a:ext>
            </a:extLst>
          </p:cNvPr>
          <p:cNvSpPr/>
          <p:nvPr/>
        </p:nvSpPr>
        <p:spPr>
          <a:xfrm>
            <a:off x="1510907" y="3276302"/>
            <a:ext cx="3171153" cy="1530931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B74B28-E606-D8AD-8658-2FA15886C8BF}"/>
              </a:ext>
            </a:extLst>
          </p:cNvPr>
          <p:cNvSpPr/>
          <p:nvPr/>
        </p:nvSpPr>
        <p:spPr>
          <a:xfrm>
            <a:off x="816426" y="1251738"/>
            <a:ext cx="3244155" cy="1809744"/>
          </a:xfrm>
          <a:prstGeom prst="roundRect">
            <a:avLst>
              <a:gd name="adj" fmla="val 4855"/>
            </a:avLst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94" name="Google Shape;994;p34"/>
          <p:cNvSpPr/>
          <p:nvPr/>
        </p:nvSpPr>
        <p:spPr>
          <a:xfrm>
            <a:off x="4923878" y="3351103"/>
            <a:ext cx="823048" cy="7018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5" name="Google Shape;995;p34"/>
          <p:cNvSpPr/>
          <p:nvPr/>
        </p:nvSpPr>
        <p:spPr>
          <a:xfrm>
            <a:off x="744767" y="3627300"/>
            <a:ext cx="873866" cy="8738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6" name="Google Shape;996;p34"/>
          <p:cNvSpPr/>
          <p:nvPr/>
        </p:nvSpPr>
        <p:spPr>
          <a:xfrm>
            <a:off x="4520414" y="1565517"/>
            <a:ext cx="907409" cy="8963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7" name="Google Shape;997;p34"/>
          <p:cNvSpPr/>
          <p:nvPr/>
        </p:nvSpPr>
        <p:spPr>
          <a:xfrm>
            <a:off x="328159" y="1121323"/>
            <a:ext cx="715567" cy="680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8" name="Google Shape;998;p34"/>
          <p:cNvSpPr txBox="1">
            <a:spLocks noGrp="1"/>
          </p:cNvSpPr>
          <p:nvPr>
            <p:ph type="title"/>
          </p:nvPr>
        </p:nvSpPr>
        <p:spPr>
          <a:xfrm>
            <a:off x="1076803" y="1488601"/>
            <a:ext cx="27234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384"/>
                </a:solidFill>
              </a:rPr>
              <a:t>Where can </a:t>
            </a:r>
            <a:r>
              <a:rPr lang="en-GB" dirty="0">
                <a:solidFill>
                  <a:srgbClr val="FF8384"/>
                </a:solidFill>
              </a:rPr>
              <a:t>I get support?</a:t>
            </a:r>
            <a:r>
              <a:rPr lang="en" dirty="0">
                <a:solidFill>
                  <a:srgbClr val="FF8384"/>
                </a:solidFill>
              </a:rPr>
              <a:t> </a:t>
            </a:r>
            <a:endParaRPr dirty="0">
              <a:solidFill>
                <a:srgbClr val="FF8384"/>
              </a:solidFill>
            </a:endParaRPr>
          </a:p>
        </p:txBody>
      </p:sp>
      <p:sp>
        <p:nvSpPr>
          <p:cNvPr id="999" name="Google Shape;999;p34"/>
          <p:cNvSpPr txBox="1">
            <a:spLocks noGrp="1"/>
          </p:cNvSpPr>
          <p:nvPr>
            <p:ph type="title" idx="2"/>
          </p:nvPr>
        </p:nvSpPr>
        <p:spPr>
          <a:xfrm>
            <a:off x="122408" y="1208703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A8B"/>
                </a:solidFill>
              </a:rPr>
              <a:t>01.</a:t>
            </a:r>
            <a:endParaRPr dirty="0">
              <a:solidFill>
                <a:srgbClr val="FF8A8B"/>
              </a:solidFill>
            </a:endParaRPr>
          </a:p>
        </p:txBody>
      </p:sp>
      <p:sp>
        <p:nvSpPr>
          <p:cNvPr id="1000" name="Google Shape;1000;p34"/>
          <p:cNvSpPr txBox="1">
            <a:spLocks noGrp="1"/>
          </p:cNvSpPr>
          <p:nvPr>
            <p:ph type="subTitle" idx="1"/>
          </p:nvPr>
        </p:nvSpPr>
        <p:spPr>
          <a:xfrm>
            <a:off x="1073708" y="1966207"/>
            <a:ext cx="2723400" cy="1095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GB" dirty="0">
                <a:solidFill>
                  <a:schemeClr val="bg2"/>
                </a:solidFill>
              </a:rPr>
              <a:t>Embarrass</a:t>
            </a:r>
            <a:r>
              <a:rPr lang="en" dirty="0">
                <a:solidFill>
                  <a:schemeClr val="bg2"/>
                </a:solidFill>
              </a:rPr>
              <a:t>ed to talk to friends, worried that the Dr won’t take it seriously.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01" name="Google Shape;1001;p34"/>
          <p:cNvSpPr txBox="1">
            <a:spLocks noGrp="1"/>
          </p:cNvSpPr>
          <p:nvPr>
            <p:ph type="title" idx="3"/>
          </p:nvPr>
        </p:nvSpPr>
        <p:spPr>
          <a:xfrm>
            <a:off x="1734783" y="3396639"/>
            <a:ext cx="27234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384"/>
                </a:solidFill>
              </a:rPr>
              <a:t>Who can I trust?</a:t>
            </a:r>
            <a:endParaRPr dirty="0">
              <a:solidFill>
                <a:srgbClr val="FF8384"/>
              </a:solidFill>
            </a:endParaRPr>
          </a:p>
        </p:txBody>
      </p:sp>
      <p:sp>
        <p:nvSpPr>
          <p:cNvPr id="1002" name="Google Shape;1002;p34"/>
          <p:cNvSpPr txBox="1">
            <a:spLocks noGrp="1"/>
          </p:cNvSpPr>
          <p:nvPr>
            <p:ph type="title" idx="4"/>
          </p:nvPr>
        </p:nvSpPr>
        <p:spPr>
          <a:xfrm>
            <a:off x="706050" y="3795893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>
                <a:solidFill>
                  <a:srgbClr val="FF8A8B"/>
                </a:solidFill>
              </a:rPr>
              <a:t>02.</a:t>
            </a:r>
            <a:endParaRPr sz="4000" dirty="0">
              <a:solidFill>
                <a:srgbClr val="FF8A8B"/>
              </a:solidFill>
            </a:endParaRPr>
          </a:p>
        </p:txBody>
      </p:sp>
      <p:sp>
        <p:nvSpPr>
          <p:cNvPr id="1003" name="Google Shape;1003;p34"/>
          <p:cNvSpPr txBox="1">
            <a:spLocks noGrp="1"/>
          </p:cNvSpPr>
          <p:nvPr>
            <p:ph type="subTitle" idx="5"/>
          </p:nvPr>
        </p:nvSpPr>
        <p:spPr>
          <a:xfrm>
            <a:off x="1769288" y="3732548"/>
            <a:ext cx="2723400" cy="994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bg2"/>
                </a:solidFill>
              </a:rPr>
              <a:t>So much differing advice online. YouTube directs me into a rabbit hole of extreme content…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04" name="Google Shape;1004;p34"/>
          <p:cNvSpPr txBox="1">
            <a:spLocks noGrp="1"/>
          </p:cNvSpPr>
          <p:nvPr>
            <p:ph type="title" idx="6"/>
          </p:nvPr>
        </p:nvSpPr>
        <p:spPr>
          <a:xfrm>
            <a:off x="5526187" y="1584449"/>
            <a:ext cx="3244156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384"/>
                </a:solidFill>
              </a:rPr>
              <a:t>I can’t track progress</a:t>
            </a:r>
            <a:endParaRPr dirty="0">
              <a:solidFill>
                <a:srgbClr val="FF8384"/>
              </a:solidFill>
            </a:endParaRPr>
          </a:p>
        </p:txBody>
      </p:sp>
      <p:sp>
        <p:nvSpPr>
          <p:cNvPr id="1005" name="Google Shape;1005;p34"/>
          <p:cNvSpPr txBox="1">
            <a:spLocks noGrp="1"/>
          </p:cNvSpPr>
          <p:nvPr>
            <p:ph type="title" idx="7"/>
          </p:nvPr>
        </p:nvSpPr>
        <p:spPr>
          <a:xfrm>
            <a:off x="4538764" y="1720503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>
                <a:solidFill>
                  <a:srgbClr val="FF8A8B"/>
                </a:solidFill>
              </a:rPr>
              <a:t>03.</a:t>
            </a:r>
            <a:endParaRPr sz="4000" dirty="0">
              <a:solidFill>
                <a:srgbClr val="FF8A8B"/>
              </a:solidFill>
            </a:endParaRPr>
          </a:p>
        </p:txBody>
      </p:sp>
      <p:sp>
        <p:nvSpPr>
          <p:cNvPr id="1006" name="Google Shape;1006;p34"/>
          <p:cNvSpPr txBox="1">
            <a:spLocks noGrp="1"/>
          </p:cNvSpPr>
          <p:nvPr>
            <p:ph type="subTitle" idx="8"/>
          </p:nvPr>
        </p:nvSpPr>
        <p:spPr>
          <a:xfrm>
            <a:off x="5518121" y="2174167"/>
            <a:ext cx="2731200" cy="896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bg2"/>
                </a:solidFill>
              </a:rPr>
              <a:t>Too many different apps that track different things.  Too much to keep track of…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07" name="Google Shape;1007;p34"/>
          <p:cNvSpPr txBox="1">
            <a:spLocks noGrp="1"/>
          </p:cNvSpPr>
          <p:nvPr>
            <p:ph type="title" idx="9"/>
          </p:nvPr>
        </p:nvSpPr>
        <p:spPr>
          <a:xfrm>
            <a:off x="5668033" y="3782607"/>
            <a:ext cx="27312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FF8384"/>
                </a:solidFill>
              </a:rPr>
              <a:t>I lack structure</a:t>
            </a:r>
            <a:endParaRPr dirty="0">
              <a:solidFill>
                <a:srgbClr val="FF8384"/>
              </a:solidFill>
            </a:endParaRPr>
          </a:p>
        </p:txBody>
      </p:sp>
      <p:sp>
        <p:nvSpPr>
          <p:cNvPr id="1008" name="Google Shape;1008;p34"/>
          <p:cNvSpPr txBox="1">
            <a:spLocks noGrp="1"/>
          </p:cNvSpPr>
          <p:nvPr>
            <p:ph type="title" idx="13"/>
          </p:nvPr>
        </p:nvSpPr>
        <p:spPr>
          <a:xfrm>
            <a:off x="4816833" y="3481540"/>
            <a:ext cx="951300" cy="5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rgbClr val="FF8A8B"/>
                </a:solidFill>
              </a:rPr>
              <a:t>04.</a:t>
            </a:r>
            <a:endParaRPr sz="3200" dirty="0">
              <a:solidFill>
                <a:srgbClr val="FF8A8B"/>
              </a:solidFill>
            </a:endParaRPr>
          </a:p>
        </p:txBody>
      </p:sp>
      <p:sp>
        <p:nvSpPr>
          <p:cNvPr id="1009" name="Google Shape;1009;p34"/>
          <p:cNvSpPr txBox="1">
            <a:spLocks noGrp="1"/>
          </p:cNvSpPr>
          <p:nvPr>
            <p:ph type="subTitle" idx="14"/>
          </p:nvPr>
        </p:nvSpPr>
        <p:spPr>
          <a:xfrm>
            <a:off x="5736127" y="4098017"/>
            <a:ext cx="2731200" cy="801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bg2"/>
                </a:solidFill>
              </a:rPr>
              <a:t>I need one place where I track my mental health activities.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010" name="Google Shape;1010;p34"/>
          <p:cNvSpPr txBox="1">
            <a:spLocks noGrp="1"/>
          </p:cNvSpPr>
          <p:nvPr>
            <p:ph type="title" idx="15"/>
          </p:nvPr>
        </p:nvSpPr>
        <p:spPr>
          <a:xfrm>
            <a:off x="974890" y="312146"/>
            <a:ext cx="69887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>
                <a:solidFill>
                  <a:srgbClr val="FF8384"/>
                </a:solidFill>
              </a:rPr>
              <a:t>User Research: Pain Points</a:t>
            </a:r>
            <a:endParaRPr sz="3600" dirty="0">
              <a:solidFill>
                <a:srgbClr val="FF838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5">
          <a:extLst>
            <a:ext uri="{FF2B5EF4-FFF2-40B4-BE49-F238E27FC236}">
              <a16:creationId xmlns:a16="http://schemas.microsoft.com/office/drawing/2014/main" id="{545E0414-81E8-C875-35D3-2F08929D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384E96-1F92-8077-0F01-E0A005C5D6A8}"/>
              </a:ext>
            </a:extLst>
          </p:cNvPr>
          <p:cNvSpPr/>
          <p:nvPr/>
        </p:nvSpPr>
        <p:spPr>
          <a:xfrm>
            <a:off x="163286" y="3671207"/>
            <a:ext cx="1469571" cy="124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5FEC2-E447-17BD-973D-EBB6FFBFA1D6}"/>
              </a:ext>
            </a:extLst>
          </p:cNvPr>
          <p:cNvSpPr/>
          <p:nvPr/>
        </p:nvSpPr>
        <p:spPr>
          <a:xfrm>
            <a:off x="7511143" y="293914"/>
            <a:ext cx="1469571" cy="124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2F6D5-29BF-48BE-45F4-7794F981EB9F}"/>
              </a:ext>
            </a:extLst>
          </p:cNvPr>
          <p:cNvSpPr/>
          <p:nvPr/>
        </p:nvSpPr>
        <p:spPr>
          <a:xfrm>
            <a:off x="723899" y="949779"/>
            <a:ext cx="7717971" cy="3262991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036" name="Google Shape;1036;p38">
            <a:extLst>
              <a:ext uri="{FF2B5EF4-FFF2-40B4-BE49-F238E27FC236}">
                <a16:creationId xmlns:a16="http://schemas.microsoft.com/office/drawing/2014/main" id="{DCAB896C-AE0A-1490-E719-FD6193DA97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867" y="1417167"/>
            <a:ext cx="8314266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400" dirty="0">
                <a:solidFill>
                  <a:srgbClr val="FC807F"/>
                </a:solidFill>
              </a:rPr>
              <a:t>Personas based on interviews…</a:t>
            </a:r>
            <a:endParaRPr sz="5400" dirty="0">
              <a:solidFill>
                <a:srgbClr val="FC8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2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6F253-09D1-76E2-5348-DBB26E1945D7}"/>
              </a:ext>
            </a:extLst>
          </p:cNvPr>
          <p:cNvSpPr/>
          <p:nvPr/>
        </p:nvSpPr>
        <p:spPr>
          <a:xfrm>
            <a:off x="189128" y="3532581"/>
            <a:ext cx="1462148" cy="1416674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2348900" y="244460"/>
            <a:ext cx="4187037" cy="750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3600" dirty="0">
                <a:solidFill>
                  <a:srgbClr val="FF8384"/>
                </a:solidFill>
              </a:rPr>
              <a:t>Persona: Paul</a:t>
            </a:r>
            <a:endParaRPr sz="3600" dirty="0">
              <a:solidFill>
                <a:srgbClr val="FF8384"/>
              </a:solidFill>
            </a:endParaRPr>
          </a:p>
        </p:txBody>
      </p:sp>
      <p:sp>
        <p:nvSpPr>
          <p:cNvPr id="1242" name="Google Shape;1242;p48"/>
          <p:cNvSpPr txBox="1"/>
          <p:nvPr/>
        </p:nvSpPr>
        <p:spPr>
          <a:xfrm>
            <a:off x="216131" y="2077315"/>
            <a:ext cx="1466738" cy="10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200" dirty="0">
                <a:solidFill>
                  <a:schemeClr val="bg2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“I love my wife and kids, but would benefit from loving myself too….”</a:t>
            </a:r>
            <a:endParaRPr sz="1200" dirty="0">
              <a:solidFill>
                <a:schemeClr val="bg2">
                  <a:lumMod val="7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3" name="Google Shape;1243;p48"/>
          <p:cNvSpPr txBox="1"/>
          <p:nvPr/>
        </p:nvSpPr>
        <p:spPr>
          <a:xfrm>
            <a:off x="5084650" y="2364965"/>
            <a:ext cx="264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 dirty="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A4A8C-835D-7BCD-C44E-54FAC4EBDDF5}"/>
              </a:ext>
            </a:extLst>
          </p:cNvPr>
          <p:cNvSpPr txBox="1"/>
          <p:nvPr/>
        </p:nvSpPr>
        <p:spPr>
          <a:xfrm>
            <a:off x="2399973" y="1370788"/>
            <a:ext cx="22804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Age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: 45</a:t>
            </a: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Hometown: 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Manchester</a:t>
            </a:r>
            <a:endParaRPr lang="en-GB" sz="1200" b="1" dirty="0">
              <a:solidFill>
                <a:schemeClr val="bg2"/>
              </a:solidFill>
              <a:latin typeface="Questrial" pitchFamily="2" charset="77"/>
              <a:ea typeface="Questrial" pitchFamily="2" charset="77"/>
              <a:cs typeface="Questrial" pitchFamily="2" charset="77"/>
            </a:endParaRP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Education: 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BSc Degree</a:t>
            </a: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Family: 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Married with x2 young boys</a:t>
            </a: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Occupation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: Bank Manager</a:t>
            </a:r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8614D-9CAD-C49F-80F7-29E4344822A4}"/>
              </a:ext>
            </a:extLst>
          </p:cNvPr>
          <p:cNvSpPr txBox="1"/>
          <p:nvPr/>
        </p:nvSpPr>
        <p:spPr>
          <a:xfrm>
            <a:off x="5424467" y="1386271"/>
            <a:ext cx="32846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Paul is generally a happy, busy family man. His is occupied largely by work and family.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As a result, he has little time for himself or with friends. He doesn’t exercise often or engage in ‘wellness’ exercises.</a:t>
            </a:r>
          </a:p>
        </p:txBody>
      </p:sp>
      <p:sp>
        <p:nvSpPr>
          <p:cNvPr id="14" name="Google Shape;1241;p48">
            <a:extLst>
              <a:ext uri="{FF2B5EF4-FFF2-40B4-BE49-F238E27FC236}">
                <a16:creationId xmlns:a16="http://schemas.microsoft.com/office/drawing/2014/main" id="{E407D9D5-EB02-6BCF-45CC-ED585FCEE030}"/>
              </a:ext>
            </a:extLst>
          </p:cNvPr>
          <p:cNvSpPr txBox="1">
            <a:spLocks/>
          </p:cNvSpPr>
          <p:nvPr/>
        </p:nvSpPr>
        <p:spPr>
          <a:xfrm>
            <a:off x="2071597" y="972406"/>
            <a:ext cx="2608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DEMOGRAPHICS</a:t>
            </a:r>
            <a:endParaRPr lang="en-GB" dirty="0">
              <a:solidFill>
                <a:srgbClr val="FF838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AF1326-53F7-7926-DC2A-8EC4513A589D}"/>
              </a:ext>
            </a:extLst>
          </p:cNvPr>
          <p:cNvSpPr txBox="1"/>
          <p:nvPr/>
        </p:nvSpPr>
        <p:spPr>
          <a:xfrm>
            <a:off x="2467420" y="3658419"/>
            <a:ext cx="260089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Build structure to  support mental heath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Engage in a community who are committed to this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endParaRPr lang="en-GB" sz="1200" dirty="0">
              <a:solidFill>
                <a:schemeClr val="bg2"/>
              </a:solidFill>
              <a:latin typeface="Questrial" pitchFamily="2" charset="77"/>
              <a:ea typeface="Questrial" pitchFamily="2" charset="77"/>
              <a:cs typeface="Questrial" pitchFamily="2" charset="77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2"/>
              </a:solidFill>
              <a:latin typeface="Questrial" pitchFamily="2" charset="77"/>
              <a:ea typeface="Questrial" pitchFamily="2" charset="77"/>
              <a:cs typeface="Questrial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FD224-F12D-3892-4CAD-CD7730628961}"/>
              </a:ext>
            </a:extLst>
          </p:cNvPr>
          <p:cNvSpPr txBox="1"/>
          <p:nvPr/>
        </p:nvSpPr>
        <p:spPr>
          <a:xfrm>
            <a:off x="5424467" y="3730856"/>
            <a:ext cx="2777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Little time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Small support network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0DC2E5-10CE-3FC6-2936-897072C632A7}"/>
              </a:ext>
            </a:extLst>
          </p:cNvPr>
          <p:cNvCxnSpPr>
            <a:cxnSpLocks/>
          </p:cNvCxnSpPr>
          <p:nvPr/>
        </p:nvCxnSpPr>
        <p:spPr>
          <a:xfrm>
            <a:off x="2483757" y="1361076"/>
            <a:ext cx="2467384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Google Shape;1241;p48">
            <a:extLst>
              <a:ext uri="{FF2B5EF4-FFF2-40B4-BE49-F238E27FC236}">
                <a16:creationId xmlns:a16="http://schemas.microsoft.com/office/drawing/2014/main" id="{A8FBB17C-B60E-3AB8-291E-29F7D02E5ECC}"/>
              </a:ext>
            </a:extLst>
          </p:cNvPr>
          <p:cNvSpPr txBox="1">
            <a:spLocks/>
          </p:cNvSpPr>
          <p:nvPr/>
        </p:nvSpPr>
        <p:spPr>
          <a:xfrm>
            <a:off x="5298288" y="988439"/>
            <a:ext cx="1217029" cy="4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ABOUT</a:t>
            </a:r>
            <a:endParaRPr lang="en-GB" dirty="0">
              <a:solidFill>
                <a:srgbClr val="FF8384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050E2A-650E-1197-D6DB-83AC313A2897}"/>
              </a:ext>
            </a:extLst>
          </p:cNvPr>
          <p:cNvCxnSpPr>
            <a:cxnSpLocks/>
          </p:cNvCxnSpPr>
          <p:nvPr/>
        </p:nvCxnSpPr>
        <p:spPr>
          <a:xfrm>
            <a:off x="2555577" y="3645183"/>
            <a:ext cx="2395564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Google Shape;1241;p48">
            <a:extLst>
              <a:ext uri="{FF2B5EF4-FFF2-40B4-BE49-F238E27FC236}">
                <a16:creationId xmlns:a16="http://schemas.microsoft.com/office/drawing/2014/main" id="{88C7F0CA-4E69-233E-F272-0CC3FDE4B9EC}"/>
              </a:ext>
            </a:extLst>
          </p:cNvPr>
          <p:cNvSpPr txBox="1">
            <a:spLocks/>
          </p:cNvSpPr>
          <p:nvPr/>
        </p:nvSpPr>
        <p:spPr>
          <a:xfrm>
            <a:off x="2319139" y="3265478"/>
            <a:ext cx="1217029" cy="4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GOALS</a:t>
            </a:r>
            <a:endParaRPr lang="en-GB" dirty="0">
              <a:solidFill>
                <a:srgbClr val="FF8384"/>
              </a:solidFill>
            </a:endParaRPr>
          </a:p>
        </p:txBody>
      </p:sp>
      <p:sp>
        <p:nvSpPr>
          <p:cNvPr id="33" name="Google Shape;1241;p48">
            <a:extLst>
              <a:ext uri="{FF2B5EF4-FFF2-40B4-BE49-F238E27FC236}">
                <a16:creationId xmlns:a16="http://schemas.microsoft.com/office/drawing/2014/main" id="{DE616D9B-BB65-FD5A-FB4C-F010D8F4C86E}"/>
              </a:ext>
            </a:extLst>
          </p:cNvPr>
          <p:cNvSpPr txBox="1">
            <a:spLocks/>
          </p:cNvSpPr>
          <p:nvPr/>
        </p:nvSpPr>
        <p:spPr>
          <a:xfrm>
            <a:off x="5221194" y="3280835"/>
            <a:ext cx="2201288" cy="4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FRUSTRATIONS</a:t>
            </a:r>
            <a:endParaRPr lang="en-GB" dirty="0">
              <a:solidFill>
                <a:srgbClr val="FF8384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AA473E-E3A2-B5E3-4B38-800FAC237F44}"/>
              </a:ext>
            </a:extLst>
          </p:cNvPr>
          <p:cNvCxnSpPr>
            <a:cxnSpLocks/>
          </p:cNvCxnSpPr>
          <p:nvPr/>
        </p:nvCxnSpPr>
        <p:spPr>
          <a:xfrm>
            <a:off x="5445715" y="3658634"/>
            <a:ext cx="3263387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A43802-4B64-7F9F-6B79-C5ADB55E3D4B}"/>
              </a:ext>
            </a:extLst>
          </p:cNvPr>
          <p:cNvCxnSpPr>
            <a:cxnSpLocks/>
          </p:cNvCxnSpPr>
          <p:nvPr/>
        </p:nvCxnSpPr>
        <p:spPr>
          <a:xfrm>
            <a:off x="5488253" y="1383181"/>
            <a:ext cx="3220849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man wearing green polo shirt">
            <a:extLst>
              <a:ext uri="{FF2B5EF4-FFF2-40B4-BE49-F238E27FC236}">
                <a16:creationId xmlns:a16="http://schemas.microsoft.com/office/drawing/2014/main" id="{55EFF50A-9258-B146-E32D-9A93C8ECD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9045" r="17954" b="424"/>
          <a:stretch/>
        </p:blipFill>
        <p:spPr bwMode="auto">
          <a:xfrm>
            <a:off x="235099" y="244460"/>
            <a:ext cx="1819768" cy="18403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6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6F253-09D1-76E2-5348-DBB26E1945D7}"/>
              </a:ext>
            </a:extLst>
          </p:cNvPr>
          <p:cNvSpPr/>
          <p:nvPr/>
        </p:nvSpPr>
        <p:spPr>
          <a:xfrm>
            <a:off x="189128" y="3532581"/>
            <a:ext cx="1462148" cy="1416674"/>
          </a:xfrm>
          <a:prstGeom prst="rect">
            <a:avLst/>
          </a:prstGeom>
          <a:solidFill>
            <a:srgbClr val="F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2348900" y="244460"/>
            <a:ext cx="4187037" cy="750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3600" dirty="0">
                <a:solidFill>
                  <a:srgbClr val="FF8384"/>
                </a:solidFill>
              </a:rPr>
              <a:t>Persona: Mark</a:t>
            </a:r>
            <a:endParaRPr sz="3600" dirty="0">
              <a:solidFill>
                <a:srgbClr val="FF8384"/>
              </a:solidFill>
            </a:endParaRPr>
          </a:p>
        </p:txBody>
      </p:sp>
      <p:sp>
        <p:nvSpPr>
          <p:cNvPr id="1242" name="Google Shape;1242;p48"/>
          <p:cNvSpPr txBox="1"/>
          <p:nvPr/>
        </p:nvSpPr>
        <p:spPr>
          <a:xfrm>
            <a:off x="216131" y="2077315"/>
            <a:ext cx="1466738" cy="103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200" dirty="0">
                <a:solidFill>
                  <a:schemeClr val="bg2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“I want to improve my mental health, but don’t know how….”</a:t>
            </a:r>
            <a:endParaRPr sz="1200" dirty="0">
              <a:solidFill>
                <a:schemeClr val="bg2">
                  <a:lumMod val="7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3" name="Google Shape;1243;p48"/>
          <p:cNvSpPr txBox="1"/>
          <p:nvPr/>
        </p:nvSpPr>
        <p:spPr>
          <a:xfrm>
            <a:off x="5084650" y="2364965"/>
            <a:ext cx="264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 b="1" dirty="0">
              <a:solidFill>
                <a:schemeClr val="accent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A4A8C-835D-7BCD-C44E-54FAC4EBDDF5}"/>
              </a:ext>
            </a:extLst>
          </p:cNvPr>
          <p:cNvSpPr txBox="1"/>
          <p:nvPr/>
        </p:nvSpPr>
        <p:spPr>
          <a:xfrm>
            <a:off x="2399974" y="1370788"/>
            <a:ext cx="17758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Age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: 23</a:t>
            </a: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Hometown: 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London</a:t>
            </a:r>
            <a:endParaRPr lang="en-GB" sz="1200" b="1" dirty="0">
              <a:solidFill>
                <a:schemeClr val="bg2"/>
              </a:solidFill>
              <a:latin typeface="Questrial" pitchFamily="2" charset="77"/>
              <a:ea typeface="Questrial" pitchFamily="2" charset="77"/>
              <a:cs typeface="Questrial" pitchFamily="2" charset="77"/>
            </a:endParaRP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Education: 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College,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x3 A-Levels</a:t>
            </a: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Family: 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Single</a:t>
            </a:r>
          </a:p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Occupation</a:t>
            </a: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: Retail</a:t>
            </a:r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8614D-9CAD-C49F-80F7-29E4344822A4}"/>
              </a:ext>
            </a:extLst>
          </p:cNvPr>
          <p:cNvSpPr txBox="1"/>
          <p:nvPr/>
        </p:nvSpPr>
        <p:spPr>
          <a:xfrm>
            <a:off x="5424467" y="1386271"/>
            <a:ext cx="34106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Mark struggles with motivation, whilst often experiencing mild feelings of sadness.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He knows that things are ‘not quite right' but doesn’t know how he to help himself.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He currently does little to support his mental health, mainly due to knowledge and motivation. He spends much of his time gaming at home and has little support.</a:t>
            </a:r>
          </a:p>
        </p:txBody>
      </p:sp>
      <p:sp>
        <p:nvSpPr>
          <p:cNvPr id="14" name="Google Shape;1241;p48">
            <a:extLst>
              <a:ext uri="{FF2B5EF4-FFF2-40B4-BE49-F238E27FC236}">
                <a16:creationId xmlns:a16="http://schemas.microsoft.com/office/drawing/2014/main" id="{E407D9D5-EB02-6BCF-45CC-ED585FCEE030}"/>
              </a:ext>
            </a:extLst>
          </p:cNvPr>
          <p:cNvSpPr txBox="1">
            <a:spLocks/>
          </p:cNvSpPr>
          <p:nvPr/>
        </p:nvSpPr>
        <p:spPr>
          <a:xfrm>
            <a:off x="2071597" y="972406"/>
            <a:ext cx="2608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DEMOGRAPHICS</a:t>
            </a:r>
            <a:endParaRPr lang="en-GB" dirty="0">
              <a:solidFill>
                <a:srgbClr val="FF838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AF1326-53F7-7926-DC2A-8EC4513A589D}"/>
              </a:ext>
            </a:extLst>
          </p:cNvPr>
          <p:cNvSpPr txBox="1"/>
          <p:nvPr/>
        </p:nvSpPr>
        <p:spPr>
          <a:xfrm>
            <a:off x="2452219" y="3658634"/>
            <a:ext cx="26008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Improve mental health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Improve knowledge &amp; understanding of mental health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Improve motivation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2"/>
              </a:solidFill>
              <a:latin typeface="Questrial" pitchFamily="2" charset="77"/>
              <a:ea typeface="Questrial" pitchFamily="2" charset="77"/>
              <a:cs typeface="Questrial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FD224-F12D-3892-4CAD-CD7730628961}"/>
              </a:ext>
            </a:extLst>
          </p:cNvPr>
          <p:cNvSpPr txBox="1"/>
          <p:nvPr/>
        </p:nvSpPr>
        <p:spPr>
          <a:xfrm>
            <a:off x="5391335" y="3662057"/>
            <a:ext cx="277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Low motivation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Poor knowledge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Embarrassment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0DC2E5-10CE-3FC6-2936-897072C632A7}"/>
              </a:ext>
            </a:extLst>
          </p:cNvPr>
          <p:cNvCxnSpPr>
            <a:cxnSpLocks/>
          </p:cNvCxnSpPr>
          <p:nvPr/>
        </p:nvCxnSpPr>
        <p:spPr>
          <a:xfrm>
            <a:off x="2483757" y="1361076"/>
            <a:ext cx="2467384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Google Shape;1241;p48">
            <a:extLst>
              <a:ext uri="{FF2B5EF4-FFF2-40B4-BE49-F238E27FC236}">
                <a16:creationId xmlns:a16="http://schemas.microsoft.com/office/drawing/2014/main" id="{A8FBB17C-B60E-3AB8-291E-29F7D02E5ECC}"/>
              </a:ext>
            </a:extLst>
          </p:cNvPr>
          <p:cNvSpPr txBox="1">
            <a:spLocks/>
          </p:cNvSpPr>
          <p:nvPr/>
        </p:nvSpPr>
        <p:spPr>
          <a:xfrm>
            <a:off x="5298288" y="988439"/>
            <a:ext cx="1217029" cy="4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ABOUT</a:t>
            </a:r>
            <a:endParaRPr lang="en-GB" dirty="0">
              <a:solidFill>
                <a:srgbClr val="FF8384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050E2A-650E-1197-D6DB-83AC313A2897}"/>
              </a:ext>
            </a:extLst>
          </p:cNvPr>
          <p:cNvCxnSpPr>
            <a:cxnSpLocks/>
          </p:cNvCxnSpPr>
          <p:nvPr/>
        </p:nvCxnSpPr>
        <p:spPr>
          <a:xfrm>
            <a:off x="2555577" y="3645183"/>
            <a:ext cx="2395564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Google Shape;1241;p48">
            <a:extLst>
              <a:ext uri="{FF2B5EF4-FFF2-40B4-BE49-F238E27FC236}">
                <a16:creationId xmlns:a16="http://schemas.microsoft.com/office/drawing/2014/main" id="{88C7F0CA-4E69-233E-F272-0CC3FDE4B9EC}"/>
              </a:ext>
            </a:extLst>
          </p:cNvPr>
          <p:cNvSpPr txBox="1">
            <a:spLocks/>
          </p:cNvSpPr>
          <p:nvPr/>
        </p:nvSpPr>
        <p:spPr>
          <a:xfrm>
            <a:off x="2319139" y="3265478"/>
            <a:ext cx="1217029" cy="4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GOALS</a:t>
            </a:r>
            <a:endParaRPr lang="en-GB" dirty="0">
              <a:solidFill>
                <a:srgbClr val="FF8384"/>
              </a:solidFill>
            </a:endParaRPr>
          </a:p>
        </p:txBody>
      </p:sp>
      <p:sp>
        <p:nvSpPr>
          <p:cNvPr id="33" name="Google Shape;1241;p48">
            <a:extLst>
              <a:ext uri="{FF2B5EF4-FFF2-40B4-BE49-F238E27FC236}">
                <a16:creationId xmlns:a16="http://schemas.microsoft.com/office/drawing/2014/main" id="{DE616D9B-BB65-FD5A-FB4C-F010D8F4C86E}"/>
              </a:ext>
            </a:extLst>
          </p:cNvPr>
          <p:cNvSpPr txBox="1">
            <a:spLocks/>
          </p:cNvSpPr>
          <p:nvPr/>
        </p:nvSpPr>
        <p:spPr>
          <a:xfrm>
            <a:off x="5221194" y="3280835"/>
            <a:ext cx="2201288" cy="4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n-GB" sz="1800" dirty="0">
                <a:solidFill>
                  <a:srgbClr val="FF8384"/>
                </a:solidFill>
              </a:rPr>
              <a:t>FRUSTRATIONS</a:t>
            </a:r>
            <a:endParaRPr lang="en-GB" dirty="0">
              <a:solidFill>
                <a:srgbClr val="FF8384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AA473E-E3A2-B5E3-4B38-800FAC237F44}"/>
              </a:ext>
            </a:extLst>
          </p:cNvPr>
          <p:cNvCxnSpPr>
            <a:cxnSpLocks/>
          </p:cNvCxnSpPr>
          <p:nvPr/>
        </p:nvCxnSpPr>
        <p:spPr>
          <a:xfrm>
            <a:off x="5445715" y="3658634"/>
            <a:ext cx="3263387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A43802-4B64-7F9F-6B79-C5ADB55E3D4B}"/>
              </a:ext>
            </a:extLst>
          </p:cNvPr>
          <p:cNvCxnSpPr>
            <a:cxnSpLocks/>
          </p:cNvCxnSpPr>
          <p:nvPr/>
        </p:nvCxnSpPr>
        <p:spPr>
          <a:xfrm>
            <a:off x="5488253" y="1383181"/>
            <a:ext cx="3220849" cy="0"/>
          </a:xfrm>
          <a:prstGeom prst="line">
            <a:avLst/>
          </a:prstGeom>
          <a:ln w="22225">
            <a:solidFill>
              <a:srgbClr val="FF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2" descr="a man wearing glasses and a black shirt">
            <a:extLst>
              <a:ext uri="{FF2B5EF4-FFF2-40B4-BE49-F238E27FC236}">
                <a16:creationId xmlns:a16="http://schemas.microsoft.com/office/drawing/2014/main" id="{C176AB26-4B2D-0487-4180-C1FF903AE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/>
          <a:stretch/>
        </p:blipFill>
        <p:spPr bwMode="auto">
          <a:xfrm>
            <a:off x="220862" y="206479"/>
            <a:ext cx="1874167" cy="18708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0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4">
          <a:extLst>
            <a:ext uri="{FF2B5EF4-FFF2-40B4-BE49-F238E27FC236}">
              <a16:creationId xmlns:a16="http://schemas.microsoft.com/office/drawing/2014/main" id="{915C2337-79FC-CABE-A06B-3F3E8EA3E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D9FC51-13BC-EACE-635B-72267246E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41003"/>
              </p:ext>
            </p:extLst>
          </p:nvPr>
        </p:nvGraphicFramePr>
        <p:xfrm>
          <a:off x="2063577" y="953997"/>
          <a:ext cx="6833287" cy="3923279"/>
        </p:xfrm>
        <a:graphic>
          <a:graphicData uri="http://schemas.openxmlformats.org/drawingml/2006/table">
            <a:tbl>
              <a:tblPr firstRow="1" firstCol="1" bandRow="1">
                <a:tableStyleId>{69945326-05DE-45A4-BC2F-874E215808C4}</a:tableStyleId>
              </a:tblPr>
              <a:tblGrid>
                <a:gridCol w="849798">
                  <a:extLst>
                    <a:ext uri="{9D8B030D-6E8A-4147-A177-3AD203B41FA5}">
                      <a16:colId xmlns:a16="http://schemas.microsoft.com/office/drawing/2014/main" val="1576150395"/>
                    </a:ext>
                  </a:extLst>
                </a:gridCol>
                <a:gridCol w="1437244">
                  <a:extLst>
                    <a:ext uri="{9D8B030D-6E8A-4147-A177-3AD203B41FA5}">
                      <a16:colId xmlns:a16="http://schemas.microsoft.com/office/drawing/2014/main" val="3396656861"/>
                    </a:ext>
                  </a:extLst>
                </a:gridCol>
                <a:gridCol w="1453415">
                  <a:extLst>
                    <a:ext uri="{9D8B030D-6E8A-4147-A177-3AD203B41FA5}">
                      <a16:colId xmlns:a16="http://schemas.microsoft.com/office/drawing/2014/main" val="3744488739"/>
                    </a:ext>
                  </a:extLst>
                </a:gridCol>
                <a:gridCol w="1357162">
                  <a:extLst>
                    <a:ext uri="{9D8B030D-6E8A-4147-A177-3AD203B41FA5}">
                      <a16:colId xmlns:a16="http://schemas.microsoft.com/office/drawing/2014/main" val="1772349422"/>
                    </a:ext>
                  </a:extLst>
                </a:gridCol>
                <a:gridCol w="1735668">
                  <a:extLst>
                    <a:ext uri="{9D8B030D-6E8A-4147-A177-3AD203B41FA5}">
                      <a16:colId xmlns:a16="http://schemas.microsoft.com/office/drawing/2014/main" val="1848342284"/>
                    </a:ext>
                  </a:extLst>
                </a:gridCol>
              </a:tblGrid>
              <a:tr h="416192">
                <a:tc>
                  <a:txBody>
                    <a:bodyPr/>
                    <a:lstStyle/>
                    <a:p>
                      <a:r>
                        <a:rPr lang="en-GB" sz="10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Action</a:t>
                      </a:r>
                      <a:endParaRPr lang="en-GB" sz="105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Feel more motivated to engage in healthy behaviours</a:t>
                      </a: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Improve knowledge on how to improve his mental health</a:t>
                      </a:r>
                      <a:endParaRPr lang="en-GB" sz="10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endParaRPr lang="en-GB" sz="8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Build a healthy structure</a:t>
                      </a:r>
                      <a:endParaRPr lang="en-GB" sz="10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Find support from others</a:t>
                      </a:r>
                      <a:endParaRPr lang="en-GB" sz="10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20707"/>
                  </a:ext>
                </a:extLst>
              </a:tr>
              <a:tr h="539947"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Task List</a:t>
                      </a:r>
                      <a:endParaRPr lang="en-GB" sz="10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 err="1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A.Google</a:t>
                      </a: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 motivation videos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 err="1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B.Buy</a:t>
                      </a: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 motivation book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C: Set daily reminders on phone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Times New Roman" panose="02020603050405020304" pitchFamily="18" charset="0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A. Google ‘men’s mental health’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marL="0" lvl="0" indent="0" algn="l">
                        <a:buFont typeface="Times New Roman" panose="02020603050405020304" pitchFamily="18" charset="0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B. Speak to doctor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A. Google advice on this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B. Put reminders and tasks in calendar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A. Search for online forums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B. Ask friends for support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17015"/>
                  </a:ext>
                </a:extLst>
              </a:tr>
              <a:tr h="2072678"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Feeling Adjective</a:t>
                      </a:r>
                      <a:endParaRPr lang="en-GB" sz="10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Stressed. There is too much advice and I don’t know who to trust. Furthermore, most of the advice I find is vague, and whilst, short-term I feel motivated, this is short-lived as I don’t have any concrete actions.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Confused- The information from a Google search varies a lot. After some time on YouTube, more extreme content is recommended. Who should I trust?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 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Embarrassed- is my sadness &amp; anxiety bad enough to warrant a trip to the doctor’s?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 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Frustrated- Dr gives very general advice, e.g. start running, however, I feel as though my request isn’t taken seriously as I’m not clinically ill.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Confused- the online advice varies a lot. I don’t know which source to trust.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 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Overwhelmed- I don’t know which tasks I should put in my calendar, and how frequently I should engage with them.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Overwhelmed and confused- there are many different of support groups, but the advice and nature varies lot. Some of the advice on forums (e.g. reddit) are toxic and extreme.</a:t>
                      </a:r>
                      <a:r>
                        <a:rPr lang="en-GB" sz="9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 </a:t>
                      </a: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There are also paid online courses, how I don’t know if I can trust that too…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 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Frustrated- I can’t ask my friends as I don’t have many.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  <a:p>
                      <a:pPr algn="l"/>
                      <a:b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</a:br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Nervous- I’m not sure if the friends I do have will understand, and I’m risking being mocked…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74115"/>
                  </a:ext>
                </a:extLst>
              </a:tr>
              <a:tr h="777254">
                <a:tc>
                  <a:txBody>
                    <a:bodyPr/>
                    <a:lstStyle/>
                    <a:p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Improvement Opportunities</a:t>
                      </a:r>
                      <a:endParaRPr lang="en-GB" sz="1000" b="1" kern="100" dirty="0">
                        <a:solidFill>
                          <a:schemeClr val="bg1"/>
                        </a:solidFill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rgbClr val="FF83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An app that provides motivation through tasks and challenges. This will require less effort from Mark &amp; give tangible things he can do.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An app that gives solid, digestible advice.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An app that gives suggestions and plans for daily, weekly or monthly structure…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kern="100" dirty="0">
                          <a:effectLst/>
                          <a:latin typeface="Questrial" pitchFamily="2" charset="77"/>
                          <a:ea typeface="Questrial" pitchFamily="2" charset="77"/>
                          <a:cs typeface="Questrial" pitchFamily="2" charset="77"/>
                        </a:rPr>
                        <a:t>An app that encourages men to discuss their mental health in a constructive, healthy way. These forums can be monitored for extreme or unhelpful advice.</a:t>
                      </a:r>
                      <a:endParaRPr lang="en-GB" sz="900" kern="100" dirty="0">
                        <a:effectLst/>
                        <a:latin typeface="Questrial" pitchFamily="2" charset="77"/>
                        <a:ea typeface="Questrial" pitchFamily="2" charset="77"/>
                        <a:cs typeface="Questrial" pitchFamily="2" charset="77"/>
                      </a:endParaRPr>
                    </a:p>
                  </a:txBody>
                  <a:tcPr marL="32709" marR="327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19763"/>
                  </a:ext>
                </a:extLst>
              </a:tr>
            </a:tbl>
          </a:graphicData>
        </a:graphic>
      </p:graphicFrame>
      <p:sp>
        <p:nvSpPr>
          <p:cNvPr id="9" name="Google Shape;1075;p41">
            <a:extLst>
              <a:ext uri="{FF2B5EF4-FFF2-40B4-BE49-F238E27FC236}">
                <a16:creationId xmlns:a16="http://schemas.microsoft.com/office/drawing/2014/main" id="{D871FA64-0E33-FA39-9AC5-D1BF2607F20F}"/>
              </a:ext>
            </a:extLst>
          </p:cNvPr>
          <p:cNvSpPr txBox="1">
            <a:spLocks noGrp="1"/>
          </p:cNvSpPr>
          <p:nvPr/>
        </p:nvSpPr>
        <p:spPr>
          <a:xfrm>
            <a:off x="1865870" y="134750"/>
            <a:ext cx="4534930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n" sz="3600" dirty="0">
                <a:solidFill>
                  <a:srgbClr val="FF8384"/>
                </a:solidFill>
              </a:rPr>
              <a:t>User Journey Map</a:t>
            </a:r>
            <a:endParaRPr sz="3600" dirty="0">
              <a:solidFill>
                <a:srgbClr val="FF838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5EA74-684D-A26F-3291-39A1CFC90ED5}"/>
              </a:ext>
            </a:extLst>
          </p:cNvPr>
          <p:cNvSpPr/>
          <p:nvPr/>
        </p:nvSpPr>
        <p:spPr>
          <a:xfrm>
            <a:off x="19639" y="0"/>
            <a:ext cx="18462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FB5768-0AC3-7565-24B6-DEB704BFF97F}"/>
              </a:ext>
            </a:extLst>
          </p:cNvPr>
          <p:cNvSpPr/>
          <p:nvPr/>
        </p:nvSpPr>
        <p:spPr>
          <a:xfrm>
            <a:off x="19639" y="1"/>
            <a:ext cx="1878226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Google Shape;1000;p34">
            <a:extLst>
              <a:ext uri="{FF2B5EF4-FFF2-40B4-BE49-F238E27FC236}">
                <a16:creationId xmlns:a16="http://schemas.microsoft.com/office/drawing/2014/main" id="{970539C3-8EE9-D24F-00C0-1F992A062E00}"/>
              </a:ext>
            </a:extLst>
          </p:cNvPr>
          <p:cNvSpPr txBox="1">
            <a:spLocks/>
          </p:cNvSpPr>
          <p:nvPr/>
        </p:nvSpPr>
        <p:spPr>
          <a:xfrm>
            <a:off x="86498" y="268406"/>
            <a:ext cx="1692874" cy="163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Persona: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Mark</a:t>
            </a:r>
          </a:p>
          <a:p>
            <a:endParaRPr lang="en-GB" dirty="0">
              <a:solidFill>
                <a:schemeClr val="accent2"/>
              </a:solidFill>
              <a:latin typeface="Questrial" pitchFamily="2" charset="77"/>
              <a:ea typeface="Questrial" pitchFamily="2" charset="77"/>
              <a:cs typeface="Questrial" pitchFamily="2" charset="77"/>
            </a:endParaRPr>
          </a:p>
          <a:p>
            <a:r>
              <a:rPr lang="en-GB" dirty="0">
                <a:solidFill>
                  <a:schemeClr val="accent2"/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Goal: 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Engage in and improve knowledge on mental health and connect with others. </a:t>
            </a:r>
          </a:p>
        </p:txBody>
      </p:sp>
      <p:sp>
        <p:nvSpPr>
          <p:cNvPr id="11" name="Google Shape;1000;p34">
            <a:extLst>
              <a:ext uri="{FF2B5EF4-FFF2-40B4-BE49-F238E27FC236}">
                <a16:creationId xmlns:a16="http://schemas.microsoft.com/office/drawing/2014/main" id="{F4F1B03F-6BC7-CC28-1F4F-C2009D882586}"/>
              </a:ext>
            </a:extLst>
          </p:cNvPr>
          <p:cNvSpPr txBox="1">
            <a:spLocks/>
          </p:cNvSpPr>
          <p:nvPr/>
        </p:nvSpPr>
        <p:spPr>
          <a:xfrm>
            <a:off x="247136" y="2175306"/>
            <a:ext cx="1532236" cy="29681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Questrial" pitchFamily="2" charset="77"/>
                <a:ea typeface="Questrial" pitchFamily="2" charset="77"/>
                <a:cs typeface="Questrial" pitchFamily="2" charset="77"/>
              </a:rPr>
              <a:t>By creating user journey maps, I wanted to illustrate the process of how Mark behaves, feels, and thinks while accomplishing his goals to address pain points.</a:t>
            </a:r>
          </a:p>
        </p:txBody>
      </p:sp>
    </p:spTree>
    <p:extLst>
      <p:ext uri="{BB962C8B-B14F-4D97-AF65-F5344CB8AC3E}">
        <p14:creationId xmlns:p14="http://schemas.microsoft.com/office/powerpoint/2010/main" val="372501372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9D4D0"/>
      </a:accent1>
      <a:accent2>
        <a:srgbClr val="EA5458"/>
      </a:accent2>
      <a:accent3>
        <a:srgbClr val="FEF2F0"/>
      </a:accent3>
      <a:accent4>
        <a:srgbClr val="FFFFFF"/>
      </a:accent4>
      <a:accent5>
        <a:srgbClr val="F9D4D0"/>
      </a:accent5>
      <a:accent6>
        <a:srgbClr val="EA5458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12884</TotalTime>
  <Words>1814</Words>
  <Application>Microsoft Macintosh PowerPoint</Application>
  <PresentationFormat>On-screen Show (16:9)</PresentationFormat>
  <Paragraphs>258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MuktaMahee Regular</vt:lpstr>
      <vt:lpstr>Spicy Rice</vt:lpstr>
      <vt:lpstr>Calibri</vt:lpstr>
      <vt:lpstr>Questrial</vt:lpstr>
      <vt:lpstr>Paytone One</vt:lpstr>
      <vt:lpstr>Archivo Light</vt:lpstr>
      <vt:lpstr>MuktaMahee Medium</vt:lpstr>
      <vt:lpstr>Times New Roman</vt:lpstr>
      <vt:lpstr>Arial</vt:lpstr>
      <vt:lpstr>Barlow</vt:lpstr>
      <vt:lpstr>Roboto</vt:lpstr>
      <vt:lpstr>MuktaMahee Bold</vt:lpstr>
      <vt:lpstr>MuktaMahee ExtraBold</vt:lpstr>
      <vt:lpstr>Minimalist Thesis Defense by Slidesgo</vt:lpstr>
      <vt:lpstr>PowerPoint Presentation</vt:lpstr>
      <vt:lpstr>Project Overview</vt:lpstr>
      <vt:lpstr>Understand the User</vt:lpstr>
      <vt:lpstr>User Research: Summary</vt:lpstr>
      <vt:lpstr>Where can I get support? </vt:lpstr>
      <vt:lpstr>Personas based on interviews…</vt:lpstr>
      <vt:lpstr>Persona: Paul</vt:lpstr>
      <vt:lpstr>Persona: Mark</vt:lpstr>
      <vt:lpstr>PowerPoint Presentation</vt:lpstr>
      <vt:lpstr>Starting the Design</vt:lpstr>
      <vt:lpstr>Sitemap</vt:lpstr>
      <vt:lpstr>Paper Wireframes</vt:lpstr>
      <vt:lpstr>Digital Wireframes</vt:lpstr>
      <vt:lpstr>Low-Fidelity Prototype</vt:lpstr>
      <vt:lpstr>Usability Study</vt:lpstr>
      <vt:lpstr>‘Pillar’s concept unclear…</vt:lpstr>
      <vt:lpstr>Changes following findings…</vt:lpstr>
      <vt:lpstr>Change 1. ‘Pillars’ concept unclear</vt:lpstr>
      <vt:lpstr>Change 2. ‘Progress’ &amp; ‘Challenges’ overwhelming </vt:lpstr>
      <vt:lpstr>Change 3. Unclear how to ‘add activity’ </vt:lpstr>
      <vt:lpstr>Change 4. Inclusivity concerns </vt:lpstr>
      <vt:lpstr>Accessibility Considerations</vt:lpstr>
      <vt:lpstr>Style Guide</vt:lpstr>
      <vt:lpstr>The Prototype… </vt:lpstr>
      <vt:lpstr>PowerPoint Presentation</vt:lpstr>
      <vt:lpstr>Learnings….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Case Study</dc:title>
  <cp:lastModifiedBy>William Harris</cp:lastModifiedBy>
  <cp:revision>105</cp:revision>
  <dcterms:modified xsi:type="dcterms:W3CDTF">2024-04-03T12:05:24Z</dcterms:modified>
</cp:coreProperties>
</file>